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4"/>
    <p:sldMasterId id="2147483823" r:id="rId5"/>
    <p:sldMasterId id="2147483857" r:id="rId6"/>
  </p:sldMasterIdLst>
  <p:notesMasterIdLst>
    <p:notesMasterId r:id="rId20"/>
  </p:notesMasterIdLst>
  <p:handoutMasterIdLst>
    <p:handoutMasterId r:id="rId21"/>
  </p:handoutMasterIdLst>
  <p:sldIdLst>
    <p:sldId id="267" r:id="rId7"/>
    <p:sldId id="4073" r:id="rId8"/>
    <p:sldId id="1282" r:id="rId9"/>
    <p:sldId id="4078" r:id="rId10"/>
    <p:sldId id="4083" r:id="rId11"/>
    <p:sldId id="4076" r:id="rId12"/>
    <p:sldId id="4077" r:id="rId13"/>
    <p:sldId id="4081" r:id="rId14"/>
    <p:sldId id="4082" r:id="rId15"/>
    <p:sldId id="4084" r:id="rId16"/>
    <p:sldId id="4079" r:id="rId17"/>
    <p:sldId id="4080" r:id="rId18"/>
    <p:sldId id="4085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552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A. Flaget" initials="MAF" lastIdx="6" clrIdx="0">
    <p:extLst>
      <p:ext uri="{19B8F6BF-5375-455C-9EA6-DF929625EA0E}">
        <p15:presenceInfo xmlns:p15="http://schemas.microsoft.com/office/powerpoint/2012/main" userId="S::marius.flaget@responsanalyse.no::c680759b-3359-44dc-8866-868442d3d4be" providerId="AD"/>
      </p:ext>
    </p:extLst>
  </p:cmAuthor>
  <p:cmAuthor id="2" name="Anne Meyer" initials="AM" lastIdx="3" clrIdx="1">
    <p:extLst>
      <p:ext uri="{19B8F6BF-5375-455C-9EA6-DF929625EA0E}">
        <p15:presenceInfo xmlns:p15="http://schemas.microsoft.com/office/powerpoint/2012/main" userId="Anne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C7B"/>
    <a:srgbClr val="FF5757"/>
    <a:srgbClr val="FF5D5D"/>
    <a:srgbClr val="ED2313"/>
    <a:srgbClr val="FCF004"/>
    <a:srgbClr val="901E59"/>
    <a:srgbClr val="A1C2D0"/>
    <a:srgbClr val="FBE1E5"/>
    <a:srgbClr val="00B0F0"/>
    <a:srgbClr val="A8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20" y="234"/>
      </p:cViewPr>
      <p:guideLst>
        <p:guide orient="horz" pos="552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dLbl>
              <c:idx val="1"/>
              <c:layout>
                <c:manualLayout>
                  <c:x val="5.8702670971520592E-4"/>
                  <c:y val="4.9717243636318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31-48D9-B92A-8245D5067D87}"/>
                </c:ext>
              </c:extLst>
            </c:dLbl>
            <c:dLbl>
              <c:idx val="2"/>
              <c:layout>
                <c:manualLayout>
                  <c:x val="-8.609625616694471E-17"/>
                  <c:y val="4.9716264969684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31-48D9-B92A-8245D5067D87}"/>
                </c:ext>
              </c:extLst>
            </c:dLbl>
            <c:dLbl>
              <c:idx val="5"/>
              <c:layout>
                <c:manualLayout>
                  <c:x val="8.609625616694471E-17"/>
                  <c:y val="3.72871987272636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31-48D9-B92A-8245D5067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0.88</c:v>
                </c:pt>
                <c:pt idx="1">
                  <c:v>0.72</c:v>
                </c:pt>
                <c:pt idx="2">
                  <c:v>0.7</c:v>
                </c:pt>
                <c:pt idx="3">
                  <c:v>0.66</c:v>
                </c:pt>
                <c:pt idx="4">
                  <c:v>0.64</c:v>
                </c:pt>
                <c:pt idx="5">
                  <c:v>0.61</c:v>
                </c:pt>
                <c:pt idx="6">
                  <c:v>0.61</c:v>
                </c:pt>
                <c:pt idx="7">
                  <c:v>0.46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0.86</c:v>
                </c:pt>
                <c:pt idx="1">
                  <c:v>0.75</c:v>
                </c:pt>
                <c:pt idx="2">
                  <c:v>0.78</c:v>
                </c:pt>
                <c:pt idx="3">
                  <c:v>0.64</c:v>
                </c:pt>
                <c:pt idx="4">
                  <c:v>0.6</c:v>
                </c:pt>
                <c:pt idx="5">
                  <c:v>0.68</c:v>
                </c:pt>
                <c:pt idx="6">
                  <c:v>0.66</c:v>
                </c:pt>
                <c:pt idx="7">
                  <c:v>0.52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0.84</c:v>
                </c:pt>
                <c:pt idx="1">
                  <c:v>0.75</c:v>
                </c:pt>
                <c:pt idx="2">
                  <c:v>0.77</c:v>
                </c:pt>
                <c:pt idx="3">
                  <c:v>0.66</c:v>
                </c:pt>
                <c:pt idx="4">
                  <c:v>0.63</c:v>
                </c:pt>
                <c:pt idx="5">
                  <c:v>0.69</c:v>
                </c:pt>
                <c:pt idx="6">
                  <c:v>0.63</c:v>
                </c:pt>
                <c:pt idx="7">
                  <c:v>0.54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0.83</c:v>
                </c:pt>
                <c:pt idx="1">
                  <c:v>0.71</c:v>
                </c:pt>
                <c:pt idx="2">
                  <c:v>0.67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0.5</c:v>
                </c:pt>
                <c:pt idx="6">
                  <c:v>0.6</c:v>
                </c:pt>
                <c:pt idx="7">
                  <c:v>0.44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BE1E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0.87</c:v>
                </c:pt>
                <c:pt idx="1">
                  <c:v>0.69</c:v>
                </c:pt>
                <c:pt idx="2">
                  <c:v>0.7</c:v>
                </c:pt>
                <c:pt idx="3">
                  <c:v>0.61</c:v>
                </c:pt>
                <c:pt idx="4">
                  <c:v>0.57999999999999996</c:v>
                </c:pt>
                <c:pt idx="5">
                  <c:v>0.6</c:v>
                </c:pt>
                <c:pt idx="6">
                  <c:v>0.57999999999999996</c:v>
                </c:pt>
                <c:pt idx="7">
                  <c:v>0.46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Medlem (n=615) 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0.900500097421573</c:v>
                </c:pt>
                <c:pt idx="1">
                  <c:v>0.76331428200298401</c:v>
                </c:pt>
                <c:pt idx="2">
                  <c:v>0.71364551536013199</c:v>
                </c:pt>
                <c:pt idx="3">
                  <c:v>0.67108852373838801</c:v>
                </c:pt>
                <c:pt idx="4">
                  <c:v>0.65522504383970703</c:v>
                </c:pt>
                <c:pt idx="5">
                  <c:v>0.62489445995973003</c:v>
                </c:pt>
                <c:pt idx="6">
                  <c:v>0.61990972267324596</c:v>
                </c:pt>
                <c:pt idx="7">
                  <c:v>0.47900565045138499</c:v>
                </c:pt>
                <c:pt idx="8">
                  <c:v>0.128352925894654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Ikke medlem (n=385)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Norske medier </c:v>
                </c:pt>
                <c:pt idx="5">
                  <c:v>Regjeringen</c:v>
                </c:pt>
                <c:pt idx="6">
                  <c:v>Kommunestyret i egen kommune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0.85534184162158</c:v>
                </c:pt>
                <c:pt idx="1">
                  <c:v>0.65857257500841304</c:v>
                </c:pt>
                <c:pt idx="2">
                  <c:v>0.66838385668797995</c:v>
                </c:pt>
                <c:pt idx="3">
                  <c:v>0.65191954231276994</c:v>
                </c:pt>
                <c:pt idx="4">
                  <c:v>0.61901680084910304</c:v>
                </c:pt>
                <c:pt idx="5">
                  <c:v>0.590333687126252</c:v>
                </c:pt>
                <c:pt idx="6">
                  <c:v>0.58771907116415101</c:v>
                </c:pt>
                <c:pt idx="7">
                  <c:v>0.43814232830256999</c:v>
                </c:pt>
                <c:pt idx="8">
                  <c:v>0.143415568614253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dLbl>
                    <c:idx val="2"/>
                    <c:tx>
                      <c:rich>
                        <a:bodyPr/>
                        <a:lstStyle/>
                        <a:p>
                          <a:fld id="{3260D8DE-B63D-4167-8D6E-334F7FA21274}" type="VALUE">
                            <a:rPr 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3E8B-4C4C-9733-432E25231E59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240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pPr>
                        <a:endParaRPr lang="nb-N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3E8B-4C4C-9733-432E25231E5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Norske medier </c:v>
                      </c:pt>
                      <c:pt idx="5">
                        <c:v>Regjeringen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Stemte</c:v>
                      </c:pt>
                    </c:strCache>
                  </c:strRef>
                </c:tx>
                <c:spPr>
                  <a:solidFill>
                    <a:srgbClr val="F190AE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Norske medier </c:v>
                      </c:pt>
                      <c:pt idx="5">
                        <c:v>Regjeringen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0.88198878176131301</c:v>
                      </c:pt>
                      <c:pt idx="1">
                        <c:v>0.74665908444696694</c:v>
                      </c:pt>
                      <c:pt idx="2">
                        <c:v>0.73606120919171303</c:v>
                      </c:pt>
                      <c:pt idx="3">
                        <c:v>0.67058701889523109</c:v>
                      </c:pt>
                      <c:pt idx="4">
                        <c:v>0.654095691059007</c:v>
                      </c:pt>
                      <c:pt idx="5">
                        <c:v>0.63836689327163598</c:v>
                      </c:pt>
                      <c:pt idx="6">
                        <c:v>0.63812133274742899</c:v>
                      </c:pt>
                      <c:pt idx="7">
                        <c:v>0.49374466875177297</c:v>
                      </c:pt>
                      <c:pt idx="8">
                        <c:v>0.126399048776073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698-4874-92B7-C6418012C9B5}"/>
                  </c:ext>
                </c:extLst>
              </c15:ser>
            </c15:filteredBarSeries>
            <c15:filteredBar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Stemte ikke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Norske medier </c:v>
                      </c:pt>
                      <c:pt idx="5">
                        <c:v>Regjeringen</c:v>
                      </c:pt>
                      <c:pt idx="6">
                        <c:v>Kommunestyret i egen kommune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0.88683622991726196</c:v>
                      </c:pt>
                      <c:pt idx="1">
                        <c:v>0.64260386113907997</c:v>
                      </c:pt>
                      <c:pt idx="2">
                        <c:v>0.56117847918399499</c:v>
                      </c:pt>
                      <c:pt idx="3">
                        <c:v>0.64037122969837601</c:v>
                      </c:pt>
                      <c:pt idx="4">
                        <c:v>0.59781990106378302</c:v>
                      </c:pt>
                      <c:pt idx="5">
                        <c:v>0.52081600490303404</c:v>
                      </c:pt>
                      <c:pt idx="6">
                        <c:v>0.50378671803178199</c:v>
                      </c:pt>
                      <c:pt idx="7">
                        <c:v>0.35997898699820502</c:v>
                      </c:pt>
                      <c:pt idx="8">
                        <c:v>0.160443024121175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18-29 år (n=212)</c:v>
                </c:pt>
              </c:strCache>
            </c:strRef>
          </c:tx>
          <c:spPr>
            <a:solidFill>
              <a:srgbClr val="D94A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(Sheet1!$A$4,Sheet1!$A$6:$A$10)</c:f>
              <c:strCache>
                <c:ptCount val="6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De politiske partiene i Norge</c:v>
                </c:pt>
                <c:pt idx="4">
                  <c:v>Norske medier </c:v>
                </c:pt>
                <c:pt idx="5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(Sheet1!$D$4,Sheet1!$D$6:$D$10)</c:f>
              <c:numCache>
                <c:formatCode>0%</c:formatCode>
                <c:ptCount val="6"/>
                <c:pt idx="0">
                  <c:v>0.766057416717568</c:v>
                </c:pt>
                <c:pt idx="1">
                  <c:v>0.70093501855941398</c:v>
                </c:pt>
                <c:pt idx="2">
                  <c:v>0.65122398158154393</c:v>
                </c:pt>
                <c:pt idx="3">
                  <c:v>0.54099516045670204</c:v>
                </c:pt>
                <c:pt idx="4">
                  <c:v>0.67885166564863997</c:v>
                </c:pt>
                <c:pt idx="5">
                  <c:v>0.19391063289949698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30 år og eldre (n=788)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(Sheet1!$A$4,Sheet1!$A$6:$A$10)</c:f>
              <c:strCache>
                <c:ptCount val="6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De politiske partiene i Norge</c:v>
                </c:pt>
                <c:pt idx="4">
                  <c:v>Norske medier </c:v>
                </c:pt>
                <c:pt idx="5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(Sheet1!$E$4,Sheet1!$E$6:$E$10)</c:f>
              <c:numCache>
                <c:formatCode>0%</c:formatCode>
                <c:ptCount val="6"/>
                <c:pt idx="0">
                  <c:v>0.677363366863451</c:v>
                </c:pt>
                <c:pt idx="1">
                  <c:v>0.58747814629943595</c:v>
                </c:pt>
                <c:pt idx="2">
                  <c:v>0.59571287404666695</c:v>
                </c:pt>
                <c:pt idx="3">
                  <c:v>0.44229356170978001</c:v>
                </c:pt>
                <c:pt idx="4">
                  <c:v>0.63113487217168296</c:v>
                </c:pt>
                <c:pt idx="5">
                  <c:v>0.118047989459548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3260D8DE-B63D-4167-8D6E-334F7FA21274}" type="VALUE">
                            <a:rPr 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3E8B-4C4C-9733-432E25231E59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240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pPr>
                        <a:endParaRPr lang="nb-N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3E8B-4C4C-9733-432E25231E5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(Sheet1!$A$4,Sheet1!$A$6:$A$10)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4">
                        <c:v>Norske medier 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Sheet1!$F$2:$F$10</c15:sqref>
                        </c15:fullRef>
                        <c15:formulaRef>
                          <c15:sqref>(Sheet1!$F$4,Sheet1!$F$6:$F$10)</c15:sqref>
                        </c15:formulaRef>
                      </c:ext>
                    </c:extLst>
                    <c:numCache>
                      <c:formatCode>0%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rgbClr val="F190AE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(Sheet1!$A$4,Sheet1!$A$6:$A$10)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4">
                        <c:v>Norske medier 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ullRef>
                          <c15:sqref>Sheet1!$B$2:$B$10</c15:sqref>
                        </c15:fullRef>
                        <c15:formulaRef>
                          <c15:sqref>(Sheet1!$B$4,Sheet1!$B$6:$B$10)</c15:sqref>
                        </c15:formulaRef>
                      </c:ext>
                    </c:extLst>
                    <c:numCache>
                      <c:formatCode>0%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698-4874-92B7-C6418012C9B5}"/>
                  </c:ext>
                </c:extLst>
              </c15:ser>
            </c15:filteredBarSeries>
            <c15:filteredBar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(Sheet1!$A$4,Sheet1!$A$6:$A$10)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4">
                        <c:v>Norske medier 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ullRef>
                          <c15:sqref>Sheet1!$C$2:$C$10</c15:sqref>
                        </c15:fullRef>
                        <c15:formulaRef>
                          <c15:sqref>(Sheet1!$C$4,Sheet1!$C$6:$C$10)</c15:sqref>
                        </c15:formulaRef>
                      </c:ext>
                    </c:extLst>
                    <c:numCache>
                      <c:formatCode>0%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60D8DE-B63D-4167-8D6E-334F7FA21274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8B-4C4C-9733-432E25231E5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BF-43DC-A2C4-699A7B04837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BF-43DC-A2C4-699A7B048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7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De politiske partiene i Norge</c:v>
                </c:pt>
                <c:pt idx="5">
                  <c:v>Norske medier </c:v>
                </c:pt>
                <c:pt idx="6">
                  <c:v>Sosiale medier </c:v>
                </c:pt>
              </c:strCache>
              <c:extLst/>
            </c:strRef>
          </c:cat>
          <c:val>
            <c:numRef>
              <c:f>Sheet1!$F$2:$F$11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0.61</c:v>
                </c:pt>
                <c:pt idx="3">
                  <c:v>0.46</c:v>
                </c:pt>
                <c:pt idx="5">
                  <c:v>0.64</c:v>
                </c:pt>
                <c:pt idx="6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7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De politiske partiene i Norge</c:v>
                </c:pt>
                <c:pt idx="5">
                  <c:v>Norske medier </c:v>
                </c:pt>
                <c:pt idx="6">
                  <c:v>Sosiale medier </c:v>
                </c:pt>
              </c:strCache>
              <c:extLst/>
            </c:strRef>
          </c:cat>
          <c:val>
            <c:numRef>
              <c:f>Sheet1!$E$2:$E$11</c:f>
              <c:numCache>
                <c:formatCode>0%</c:formatCode>
                <c:ptCount val="7"/>
                <c:pt idx="0">
                  <c:v>0.78</c:v>
                </c:pt>
                <c:pt idx="1">
                  <c:v>0.68</c:v>
                </c:pt>
                <c:pt idx="2">
                  <c:v>0.66</c:v>
                </c:pt>
                <c:pt idx="3">
                  <c:v>0.52</c:v>
                </c:pt>
                <c:pt idx="5">
                  <c:v>0.6</c:v>
                </c:pt>
                <c:pt idx="6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7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5">
                        <c:v>Norske medier 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Sheet1!$D$2:$D$11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0.77</c:v>
                      </c:pt>
                      <c:pt idx="1">
                        <c:v>0.69</c:v>
                      </c:pt>
                      <c:pt idx="2">
                        <c:v>0.63</c:v>
                      </c:pt>
                      <c:pt idx="3">
                        <c:v>0.54</c:v>
                      </c:pt>
                      <c:pt idx="5">
                        <c:v>0.63</c:v>
                      </c:pt>
                      <c:pt idx="6">
                        <c:v>0.14000000000000001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7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5">
                        <c:v>Norske medier 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0.67</c:v>
                      </c:pt>
                      <c:pt idx="1">
                        <c:v>0.5</c:v>
                      </c:pt>
                      <c:pt idx="2">
                        <c:v>0.6</c:v>
                      </c:pt>
                      <c:pt idx="3">
                        <c:v>0.44</c:v>
                      </c:pt>
                      <c:pt idx="5">
                        <c:v>0.55000000000000004</c:v>
                      </c:pt>
                      <c:pt idx="6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98-4874-92B7-C6418012C9B5}"/>
                  </c:ext>
                </c:extLst>
              </c15:ser>
            </c15:filteredBarSeries>
            <c15:filteredBarSeries>
              <c15:ser>
                <c:idx val="0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FBE1E5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7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5">
                        <c:v>Norske medier 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0.7</c:v>
                      </c:pt>
                      <c:pt idx="1">
                        <c:v>0.6</c:v>
                      </c:pt>
                      <c:pt idx="2">
                        <c:v>0.57999999999999996</c:v>
                      </c:pt>
                      <c:pt idx="3">
                        <c:v>0.46</c:v>
                      </c:pt>
                      <c:pt idx="5">
                        <c:v>0.57999999999999996</c:v>
                      </c:pt>
                      <c:pt idx="6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60D8DE-B63D-4167-8D6E-334F7FA21274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8B-4C4C-9733-432E25231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Sheet1!$F$2:$F$10</c:f>
              <c:numCache>
                <c:formatCode>0%</c:formatCode>
                <c:ptCount val="6"/>
                <c:pt idx="0">
                  <c:v>0.7</c:v>
                </c:pt>
                <c:pt idx="1">
                  <c:v>0.64</c:v>
                </c:pt>
                <c:pt idx="2">
                  <c:v>0.61</c:v>
                </c:pt>
                <c:pt idx="3">
                  <c:v>0.61</c:v>
                </c:pt>
                <c:pt idx="4">
                  <c:v>0.46</c:v>
                </c:pt>
                <c:pt idx="5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Sheet1!$E$2:$E$10</c:f>
              <c:numCache>
                <c:formatCode>0%</c:formatCode>
                <c:ptCount val="6"/>
                <c:pt idx="0">
                  <c:v>0.78</c:v>
                </c:pt>
                <c:pt idx="1">
                  <c:v>0.6</c:v>
                </c:pt>
                <c:pt idx="2">
                  <c:v>0.68</c:v>
                </c:pt>
                <c:pt idx="3">
                  <c:v>0.66</c:v>
                </c:pt>
                <c:pt idx="4">
                  <c:v>0.52</c:v>
                </c:pt>
                <c:pt idx="5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  <c:extLst xmlns:c15="http://schemas.microsoft.com/office/drawing/2012/chart"/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Sheet1!$D$2:$D$10</c:f>
              <c:numCache>
                <c:formatCode>0%</c:formatCode>
                <c:ptCount val="6"/>
                <c:pt idx="0">
                  <c:v>0.77</c:v>
                </c:pt>
                <c:pt idx="1">
                  <c:v>0.63</c:v>
                </c:pt>
                <c:pt idx="2">
                  <c:v>0.69</c:v>
                </c:pt>
                <c:pt idx="3">
                  <c:v>0.63</c:v>
                </c:pt>
                <c:pt idx="4">
                  <c:v>0.54</c:v>
                </c:pt>
                <c:pt idx="5">
                  <c:v>0.14000000000000001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2019</c:v>
                </c:pt>
              </c:strCache>
              <c:extLst xmlns:c15="http://schemas.microsoft.com/office/drawing/2012/chart"/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6"/>
                <c:pt idx="0">
                  <c:v>0.67</c:v>
                </c:pt>
                <c:pt idx="1">
                  <c:v>0.55000000000000004</c:v>
                </c:pt>
                <c:pt idx="2">
                  <c:v>0.5</c:v>
                </c:pt>
                <c:pt idx="3">
                  <c:v>0.6</c:v>
                </c:pt>
                <c:pt idx="4">
                  <c:v>0.44</c:v>
                </c:pt>
                <c:pt idx="5">
                  <c:v>0.15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2018</c:v>
                </c:pt>
              </c:strCache>
              <c:extLst xmlns:c15="http://schemas.microsoft.com/office/drawing/2012/chart"/>
            </c:strRef>
          </c:tx>
          <c:spPr>
            <a:solidFill>
              <a:srgbClr val="FBE1E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6"/>
                <c:pt idx="0">
                  <c:v>0.7</c:v>
                </c:pt>
                <c:pt idx="1">
                  <c:v>0.57999999999999996</c:v>
                </c:pt>
                <c:pt idx="2">
                  <c:v>0.6</c:v>
                </c:pt>
                <c:pt idx="3">
                  <c:v>0.57999999999999996</c:v>
                </c:pt>
                <c:pt idx="4">
                  <c:v>0.46</c:v>
                </c:pt>
                <c:pt idx="5">
                  <c:v>0.15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Stortinget</c:v>
                </c:pt>
                <c:pt idx="1">
                  <c:v>Regjeringen</c:v>
                </c:pt>
                <c:pt idx="2">
                  <c:v>Norske medier 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Norske arbeidstakerorganisasjoner </c:v>
                </c:pt>
                <c:pt idx="6">
                  <c:v>Norske arbeidsgiverorganisasjoner </c:v>
                </c:pt>
                <c:pt idx="7">
                  <c:v>Norske ideelle organisasjoner</c:v>
                </c:pt>
                <c:pt idx="8">
                  <c:v>Sosiale medier 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0.89</c:v>
                </c:pt>
                <c:pt idx="1">
                  <c:v>0.86</c:v>
                </c:pt>
                <c:pt idx="2">
                  <c:v>0.81</c:v>
                </c:pt>
                <c:pt idx="3">
                  <c:v>0.8</c:v>
                </c:pt>
                <c:pt idx="4">
                  <c:v>0.79</c:v>
                </c:pt>
                <c:pt idx="5">
                  <c:v>0.78</c:v>
                </c:pt>
                <c:pt idx="6">
                  <c:v>0.74</c:v>
                </c:pt>
                <c:pt idx="7">
                  <c:v>0.7</c:v>
                </c:pt>
                <c:pt idx="8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Stortinget</c:v>
                </c:pt>
                <c:pt idx="1">
                  <c:v>Regjeringen</c:v>
                </c:pt>
                <c:pt idx="2">
                  <c:v>Norske medier 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Norske arbeidstakerorganisasjoner </c:v>
                </c:pt>
                <c:pt idx="6">
                  <c:v>Norske arbeidsgiverorganisasjoner </c:v>
                </c:pt>
                <c:pt idx="7">
                  <c:v>Norske ideelle organisasjoner</c:v>
                </c:pt>
                <c:pt idx="8">
                  <c:v>Sosiale medier 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0.93</c:v>
                </c:pt>
                <c:pt idx="1">
                  <c:v>0.89</c:v>
                </c:pt>
                <c:pt idx="2">
                  <c:v>0.77</c:v>
                </c:pt>
                <c:pt idx="3">
                  <c:v>0.85</c:v>
                </c:pt>
                <c:pt idx="4">
                  <c:v>0.79</c:v>
                </c:pt>
                <c:pt idx="5">
                  <c:v>0.8</c:v>
                </c:pt>
                <c:pt idx="6">
                  <c:v>0.74</c:v>
                </c:pt>
                <c:pt idx="7">
                  <c:v>0.71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Stortinget</c:v>
                </c:pt>
                <c:pt idx="1">
                  <c:v>Regjeringen</c:v>
                </c:pt>
                <c:pt idx="2">
                  <c:v>Norske medier 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Norske arbeidstakerorganisasjoner </c:v>
                </c:pt>
                <c:pt idx="6">
                  <c:v>Norske arbeidsgiverorganisasjoner </c:v>
                </c:pt>
                <c:pt idx="7">
                  <c:v>Norske ideelle organisasjoner</c:v>
                </c:pt>
                <c:pt idx="8">
                  <c:v>Sosiale medier 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0.91</c:v>
                </c:pt>
                <c:pt idx="1">
                  <c:v>0.88</c:v>
                </c:pt>
                <c:pt idx="2">
                  <c:v>0.77</c:v>
                </c:pt>
                <c:pt idx="3">
                  <c:v>0.82</c:v>
                </c:pt>
                <c:pt idx="4">
                  <c:v>0.78</c:v>
                </c:pt>
                <c:pt idx="5">
                  <c:v>0.78</c:v>
                </c:pt>
                <c:pt idx="6">
                  <c:v>0.76</c:v>
                </c:pt>
                <c:pt idx="7">
                  <c:v>0.69</c:v>
                </c:pt>
                <c:pt idx="8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Stortinget</c:v>
                </c:pt>
                <c:pt idx="1">
                  <c:v>Regjeringen</c:v>
                </c:pt>
                <c:pt idx="2">
                  <c:v>Norske medier 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Norske arbeidstakerorganisasjoner </c:v>
                </c:pt>
                <c:pt idx="6">
                  <c:v>Norske arbeidsgiverorganisasjoner </c:v>
                </c:pt>
                <c:pt idx="7">
                  <c:v>Norske ideelle organisasjoner</c:v>
                </c:pt>
                <c:pt idx="8">
                  <c:v>Sosiale medier 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0.89</c:v>
                </c:pt>
                <c:pt idx="1">
                  <c:v>0.87</c:v>
                </c:pt>
                <c:pt idx="2">
                  <c:v>0.75</c:v>
                </c:pt>
                <c:pt idx="3">
                  <c:v>0.82</c:v>
                </c:pt>
                <c:pt idx="4">
                  <c:v>0.75</c:v>
                </c:pt>
                <c:pt idx="5">
                  <c:v>0.72</c:v>
                </c:pt>
                <c:pt idx="6">
                  <c:v>0.71</c:v>
                </c:pt>
                <c:pt idx="7">
                  <c:v>0.66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BE1E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Sheet1!$A$2:$A$10</c:f>
              <c:strCache>
                <c:ptCount val="9"/>
                <c:pt idx="0">
                  <c:v>Stortinget</c:v>
                </c:pt>
                <c:pt idx="1">
                  <c:v>Regjeringen</c:v>
                </c:pt>
                <c:pt idx="2">
                  <c:v>Norske medier 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Norske arbeidstakerorganisasjoner </c:v>
                </c:pt>
                <c:pt idx="6">
                  <c:v>Norske arbeidsgiverorganisasjoner </c:v>
                </c:pt>
                <c:pt idx="7">
                  <c:v>Norske ideelle organisasjoner</c:v>
                </c:pt>
                <c:pt idx="8">
                  <c:v>Sosiale medier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0.92</c:v>
                </c:pt>
                <c:pt idx="1">
                  <c:v>0.88</c:v>
                </c:pt>
                <c:pt idx="2">
                  <c:v>0.78</c:v>
                </c:pt>
                <c:pt idx="3">
                  <c:v>0.81</c:v>
                </c:pt>
                <c:pt idx="4">
                  <c:v>0.76</c:v>
                </c:pt>
                <c:pt idx="5">
                  <c:v>0.75</c:v>
                </c:pt>
                <c:pt idx="6">
                  <c:v>0.71</c:v>
                </c:pt>
                <c:pt idx="7">
                  <c:v>0.65</c:v>
                </c:pt>
                <c:pt idx="8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Norske medier </c:v>
                </c:pt>
                <c:pt idx="1">
                  <c:v>Folkevalgte i kommunestyret i egen kommune</c:v>
                </c:pt>
                <c:pt idx="2">
                  <c:v>Norske arbeidstakerorganisasjoner og fagforeninger</c:v>
                </c:pt>
                <c:pt idx="3">
                  <c:v>De politiske partiene</c:v>
                </c:pt>
                <c:pt idx="4">
                  <c:v>Folkevalgte på Stortinget</c:v>
                </c:pt>
                <c:pt idx="5">
                  <c:v>Sosiale medier </c:v>
                </c:pt>
                <c:pt idx="6">
                  <c:v>Norske ideelle organisasjoner</c:v>
                </c:pt>
                <c:pt idx="7">
                  <c:v>Norske arbeidsgiver- og bransjeorganisasjoner </c:v>
                </c:pt>
                <c:pt idx="8">
                  <c:v>Representanter i regjeringsapparatet</c:v>
                </c:pt>
                <c:pt idx="9">
                  <c:v>Ingen av dem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0.73</c:v>
                </c:pt>
                <c:pt idx="1">
                  <c:v>0.63</c:v>
                </c:pt>
                <c:pt idx="2">
                  <c:v>0.62</c:v>
                </c:pt>
                <c:pt idx="3">
                  <c:v>0.54</c:v>
                </c:pt>
                <c:pt idx="4">
                  <c:v>0.53</c:v>
                </c:pt>
                <c:pt idx="5">
                  <c:v>0.48</c:v>
                </c:pt>
                <c:pt idx="6">
                  <c:v>0.48</c:v>
                </c:pt>
                <c:pt idx="7">
                  <c:v>0.44</c:v>
                </c:pt>
                <c:pt idx="8">
                  <c:v>0.43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Norske medier </c:v>
                </c:pt>
                <c:pt idx="1">
                  <c:v>Folkevalgte i kommunestyret i egen kommune</c:v>
                </c:pt>
                <c:pt idx="2">
                  <c:v>Norske arbeidstakerorganisasjoner og fagforeninger</c:v>
                </c:pt>
                <c:pt idx="3">
                  <c:v>De politiske partiene</c:v>
                </c:pt>
                <c:pt idx="4">
                  <c:v>Folkevalgte på Stortinget</c:v>
                </c:pt>
                <c:pt idx="5">
                  <c:v>Sosiale medier </c:v>
                </c:pt>
                <c:pt idx="6">
                  <c:v>Norske ideelle organisasjoner</c:v>
                </c:pt>
                <c:pt idx="7">
                  <c:v>Norske arbeidsgiver- og bransjeorganisasjoner </c:v>
                </c:pt>
                <c:pt idx="8">
                  <c:v>Representanter i regjeringsapparatet</c:v>
                </c:pt>
                <c:pt idx="9">
                  <c:v>Ingen av dem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0.7</c:v>
                </c:pt>
                <c:pt idx="1">
                  <c:v>0.63</c:v>
                </c:pt>
                <c:pt idx="2">
                  <c:v>0.59</c:v>
                </c:pt>
                <c:pt idx="3">
                  <c:v>0.53</c:v>
                </c:pt>
                <c:pt idx="4">
                  <c:v>0.56000000000000005</c:v>
                </c:pt>
                <c:pt idx="5">
                  <c:v>0.47</c:v>
                </c:pt>
                <c:pt idx="6">
                  <c:v>0.46</c:v>
                </c:pt>
                <c:pt idx="7">
                  <c:v>0.43</c:v>
                </c:pt>
                <c:pt idx="8">
                  <c:v>0.44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Norske medier </c:v>
                </c:pt>
                <c:pt idx="1">
                  <c:v>Folkevalgte i kommunestyret i egen kommune</c:v>
                </c:pt>
                <c:pt idx="2">
                  <c:v>Norske arbeidstakerorganisasjoner og fagforeninger</c:v>
                </c:pt>
                <c:pt idx="3">
                  <c:v>De politiske partiene</c:v>
                </c:pt>
                <c:pt idx="4">
                  <c:v>Folkevalgte på Stortinget</c:v>
                </c:pt>
                <c:pt idx="5">
                  <c:v>Sosiale medier </c:v>
                </c:pt>
                <c:pt idx="6">
                  <c:v>Norske ideelle organisasjoner</c:v>
                </c:pt>
                <c:pt idx="7">
                  <c:v>Norske arbeidsgiver- og bransjeorganisasjoner </c:v>
                </c:pt>
                <c:pt idx="8">
                  <c:v>Representanter i regjeringsapparatet</c:v>
                </c:pt>
                <c:pt idx="9">
                  <c:v>Ingen av dem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0.67</c:v>
                </c:pt>
                <c:pt idx="1">
                  <c:v>0.68</c:v>
                </c:pt>
                <c:pt idx="2">
                  <c:v>0.56999999999999995</c:v>
                </c:pt>
                <c:pt idx="3">
                  <c:v>0.52</c:v>
                </c:pt>
                <c:pt idx="4">
                  <c:v>0.48</c:v>
                </c:pt>
                <c:pt idx="5">
                  <c:v>0.48</c:v>
                </c:pt>
                <c:pt idx="6">
                  <c:v>0.46</c:v>
                </c:pt>
                <c:pt idx="7">
                  <c:v>0.4</c:v>
                </c:pt>
                <c:pt idx="8">
                  <c:v>0.4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Norske medier </c:v>
                </c:pt>
                <c:pt idx="1">
                  <c:v>Folkevalgte i kommunestyret i egen kommune</c:v>
                </c:pt>
                <c:pt idx="2">
                  <c:v>Norske arbeidstakerorganisasjoner og fagforeninger</c:v>
                </c:pt>
                <c:pt idx="3">
                  <c:v>De politiske partiene</c:v>
                </c:pt>
                <c:pt idx="4">
                  <c:v>Folkevalgte på Stortinget</c:v>
                </c:pt>
                <c:pt idx="5">
                  <c:v>Sosiale medier </c:v>
                </c:pt>
                <c:pt idx="6">
                  <c:v>Norske ideelle organisasjoner</c:v>
                </c:pt>
                <c:pt idx="7">
                  <c:v>Norske arbeidsgiver- og bransjeorganisasjoner </c:v>
                </c:pt>
                <c:pt idx="8">
                  <c:v>Representanter i regjeringsapparatet</c:v>
                </c:pt>
                <c:pt idx="9">
                  <c:v>Ingen av dem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0.69</c:v>
                </c:pt>
                <c:pt idx="1">
                  <c:v>0.71</c:v>
                </c:pt>
                <c:pt idx="2">
                  <c:v>0.57999999999999996</c:v>
                </c:pt>
                <c:pt idx="3">
                  <c:v>0.54</c:v>
                </c:pt>
                <c:pt idx="4">
                  <c:v>0.43</c:v>
                </c:pt>
                <c:pt idx="5">
                  <c:v>0.48</c:v>
                </c:pt>
                <c:pt idx="6">
                  <c:v>0.46</c:v>
                </c:pt>
                <c:pt idx="7">
                  <c:v>0.36</c:v>
                </c:pt>
                <c:pt idx="8">
                  <c:v>0.33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BE1E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Sheet1!$A$2:$A$11</c:f>
              <c:strCache>
                <c:ptCount val="10"/>
                <c:pt idx="0">
                  <c:v>Norske medier </c:v>
                </c:pt>
                <c:pt idx="1">
                  <c:v>Folkevalgte i kommunestyret i egen kommune</c:v>
                </c:pt>
                <c:pt idx="2">
                  <c:v>Norske arbeidstakerorganisasjoner og fagforeninger</c:v>
                </c:pt>
                <c:pt idx="3">
                  <c:v>De politiske partiene</c:v>
                </c:pt>
                <c:pt idx="4">
                  <c:v>Folkevalgte på Stortinget</c:v>
                </c:pt>
                <c:pt idx="5">
                  <c:v>Sosiale medier </c:v>
                </c:pt>
                <c:pt idx="6">
                  <c:v>Norske ideelle organisasjoner</c:v>
                </c:pt>
                <c:pt idx="7">
                  <c:v>Norske arbeidsgiver- og bransjeorganisasjoner </c:v>
                </c:pt>
                <c:pt idx="8">
                  <c:v>Representanter i regjeringsapparatet</c:v>
                </c:pt>
                <c:pt idx="9">
                  <c:v>Ingen av dem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0.76</c:v>
                </c:pt>
                <c:pt idx="1">
                  <c:v>0.73</c:v>
                </c:pt>
                <c:pt idx="2">
                  <c:v>0.61</c:v>
                </c:pt>
                <c:pt idx="3">
                  <c:v>0.6</c:v>
                </c:pt>
                <c:pt idx="4">
                  <c:v>0.51</c:v>
                </c:pt>
                <c:pt idx="5">
                  <c:v>0.54</c:v>
                </c:pt>
                <c:pt idx="6">
                  <c:v>0.49</c:v>
                </c:pt>
                <c:pt idx="7">
                  <c:v>0.39</c:v>
                </c:pt>
                <c:pt idx="8">
                  <c:v>0.44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0"/>
          <c:order val="3"/>
          <c:tx>
            <c:strRef>
              <c:f>Sheet1!$B$1</c:f>
              <c:strCache>
                <c:ptCount val="1"/>
                <c:pt idx="0">
                  <c:v>Bykommune (n=538)</c:v>
                </c:pt>
              </c:strCache>
            </c:strRef>
          </c:tx>
          <c:spPr>
            <a:solidFill>
              <a:srgbClr val="F190A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6"/>
                <c:pt idx="0">
                  <c:v>0.74942021187777097</c:v>
                </c:pt>
                <c:pt idx="1">
                  <c:v>0.68236887511827604</c:v>
                </c:pt>
                <c:pt idx="2">
                  <c:v>0.66158926881760294</c:v>
                </c:pt>
                <c:pt idx="3">
                  <c:v>0.62598563980778799</c:v>
                </c:pt>
                <c:pt idx="4">
                  <c:v>0.51023210078109105</c:v>
                </c:pt>
                <c:pt idx="5">
                  <c:v>0.14052208760830401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Landkommune (n=454)</c:v>
                </c:pt>
              </c:strCache>
            </c:strRef>
          </c:tx>
          <c:spPr>
            <a:solidFill>
              <a:srgbClr val="A8D8D4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Norske medier </c:v>
                </c:pt>
                <c:pt idx="2">
                  <c:v>Regjeringen</c:v>
                </c:pt>
                <c:pt idx="3">
                  <c:v>Kommunestyret i egen kommune</c:v>
                </c:pt>
                <c:pt idx="4">
                  <c:v>De politiske partiene i Norge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6"/>
                <c:pt idx="0">
                  <c:v>0.63165060055773903</c:v>
                </c:pt>
                <c:pt idx="1">
                  <c:v>0.588392876748424</c:v>
                </c:pt>
                <c:pt idx="2">
                  <c:v>0.55288641004808803</c:v>
                </c:pt>
                <c:pt idx="3">
                  <c:v>0.58259590259326699</c:v>
                </c:pt>
                <c:pt idx="4">
                  <c:v>0.40214312377857298</c:v>
                </c:pt>
                <c:pt idx="5">
                  <c:v>0.12250499549856199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3260D8DE-B63D-4167-8D6E-334F7FA21274}" type="VALUE">
                            <a:rPr 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3E8B-4C4C-9733-432E25231E59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240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pPr>
                        <a:endParaRPr lang="nb-N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3E8B-4C4C-9733-432E25231E5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Norske medier </c:v>
                      </c:pt>
                      <c:pt idx="2">
                        <c:v>Regjeringen</c:v>
                      </c:pt>
                      <c:pt idx="3">
                        <c:v>Kommunestyret i egen kommune</c:v>
                      </c:pt>
                      <c:pt idx="4">
                        <c:v>De politiske partiene i Norge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Ikke medlem</c:v>
                      </c:pt>
                    </c:strCache>
                  </c:strRef>
                </c:tx>
                <c:spPr>
                  <a:solidFill>
                    <a:srgbClr val="00B0F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Norske medier </c:v>
                      </c:pt>
                      <c:pt idx="2">
                        <c:v>Regjeringen</c:v>
                      </c:pt>
                      <c:pt idx="3">
                        <c:v>Kommunestyret i egen kommune</c:v>
                      </c:pt>
                      <c:pt idx="4">
                        <c:v>De politiske partiene i Norge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Medlem 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Norske medier </c:v>
                      </c:pt>
                      <c:pt idx="2">
                        <c:v>Regjeringen</c:v>
                      </c:pt>
                      <c:pt idx="3">
                        <c:v>Kommunestyret i egen kommune</c:v>
                      </c:pt>
                      <c:pt idx="4">
                        <c:v>De politiske partiene i Norge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1"/>
          <c:order val="3"/>
          <c:tx>
            <c:strRef>
              <c:f>Sheet1!$C$1</c:f>
              <c:strCache>
                <c:ptCount val="1"/>
                <c:pt idx="0">
                  <c:v>Universitet / høyskole (n=599)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5"/>
                <c:pt idx="0">
                  <c:v>0.78462947543713302</c:v>
                </c:pt>
                <c:pt idx="1">
                  <c:v>0.69951706910907308</c:v>
                </c:pt>
                <c:pt idx="2">
                  <c:v>0.64572855953371999</c:v>
                </c:pt>
                <c:pt idx="3">
                  <c:v>0.68313072439633404</c:v>
                </c:pt>
                <c:pt idx="4">
                  <c:v>0.11900083263946699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Grunnskole / videregående (n=401)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5"/>
                <c:pt idx="0">
                  <c:v>0.56399531954091597</c:v>
                </c:pt>
                <c:pt idx="1">
                  <c:v>0.48009560086638303</c:v>
                </c:pt>
                <c:pt idx="2">
                  <c:v>0.55035227923419694</c:v>
                </c:pt>
                <c:pt idx="3">
                  <c:v>0.57868399432369799</c:v>
                </c:pt>
                <c:pt idx="4">
                  <c:v>0.15682027535041201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Norske medier </c:v>
                      </c:pt>
                      <c:pt idx="4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solidFill>
                    <a:srgbClr val="00B0F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Norske medier </c:v>
                      </c:pt>
                      <c:pt idx="4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Norske medier </c:v>
                      </c:pt>
                      <c:pt idx="4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1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layout>
        <c:manualLayout>
          <c:xMode val="edge"/>
          <c:yMode val="edge"/>
          <c:x val="0.76048191657287334"/>
          <c:y val="0.45955346964724159"/>
          <c:w val="0.23893105671741138"/>
          <c:h val="0.113208632935812"/>
        </c:manualLayout>
      </c:layout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58575090770839799"/>
          <c:h val="0.9485365069154069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5"/>
                <c:pt idx="0">
                  <c:v>0.63608353303663201</c:v>
                </c:pt>
                <c:pt idx="1">
                  <c:v>0.54073947278329404</c:v>
                </c:pt>
                <c:pt idx="2">
                  <c:v>0.52499144128723108</c:v>
                </c:pt>
                <c:pt idx="3">
                  <c:v>0.53988360150633397</c:v>
                </c:pt>
                <c:pt idx="4">
                  <c:v>0.120164327285176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Sosialistisk Venstreparti (SV)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5"/>
                <c:pt idx="0">
                  <c:v>0.90534710419662701</c:v>
                </c:pt>
                <c:pt idx="1">
                  <c:v>0.83148123937769602</c:v>
                </c:pt>
                <c:pt idx="2">
                  <c:v>0.74728722708850792</c:v>
                </c:pt>
                <c:pt idx="3">
                  <c:v>0.79892796443979608</c:v>
                </c:pt>
                <c:pt idx="4">
                  <c:v>6.2884037129036494E-2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Miljøpartiet de Grønne (MDG)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Sheet1!$D$2:$D$10</c:f>
              <c:numCache>
                <c:formatCode>0%</c:formatCode>
                <c:ptCount val="5"/>
                <c:pt idx="0">
                  <c:v>0.97789771267026493</c:v>
                </c:pt>
                <c:pt idx="1">
                  <c:v>0.82498072474942208</c:v>
                </c:pt>
                <c:pt idx="2">
                  <c:v>0.86121819583654602</c:v>
                </c:pt>
                <c:pt idx="3">
                  <c:v>0.72860447185813504</c:v>
                </c:pt>
                <c:pt idx="4">
                  <c:v>7.5558982266769506E-2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Arbeiderpartiet (AP)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Sheet1!$E$2:$E$10</c:f>
              <c:numCache>
                <c:formatCode>0%</c:formatCode>
                <c:ptCount val="5"/>
                <c:pt idx="0">
                  <c:v>0.83097393053299295</c:v>
                </c:pt>
                <c:pt idx="1">
                  <c:v>0.89146747118434211</c:v>
                </c:pt>
                <c:pt idx="2">
                  <c:v>0.759263556896418</c:v>
                </c:pt>
                <c:pt idx="3">
                  <c:v>0.69691343699234098</c:v>
                </c:pt>
                <c:pt idx="4">
                  <c:v>0.11603620329542799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Senterpartiet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Sheet1!$F$2:$F$10</c:f>
              <c:numCache>
                <c:formatCode>0%</c:formatCode>
                <c:ptCount val="5"/>
                <c:pt idx="0">
                  <c:v>0.80990203865501698</c:v>
                </c:pt>
                <c:pt idx="1">
                  <c:v>0.74662430500397092</c:v>
                </c:pt>
                <c:pt idx="2">
                  <c:v>0.56499867619804101</c:v>
                </c:pt>
                <c:pt idx="3">
                  <c:v>0.58882711146412492</c:v>
                </c:pt>
                <c:pt idx="4">
                  <c:v>4.3685464654487693E-2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Venstre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Sheet1!$G$2:$G$10</c:f>
              <c:numCache>
                <c:formatCode>0%</c:formatCode>
                <c:ptCount val="5"/>
                <c:pt idx="0">
                  <c:v>0.92175613996957195</c:v>
                </c:pt>
                <c:pt idx="1">
                  <c:v>0.75201043251467103</c:v>
                </c:pt>
                <c:pt idx="2">
                  <c:v>0.74809823951314991</c:v>
                </c:pt>
                <c:pt idx="3">
                  <c:v>0.81656161703977403</c:v>
                </c:pt>
                <c:pt idx="4">
                  <c:v>0.12323407954792399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Kristelig Folkeparti (KrF)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Sheet1!$H$2:$H$10</c:f>
              <c:numCache>
                <c:formatCode>0%</c:formatCode>
                <c:ptCount val="5"/>
                <c:pt idx="0">
                  <c:v>0.877138413685848</c:v>
                </c:pt>
                <c:pt idx="1">
                  <c:v>0.65863141524105795</c:v>
                </c:pt>
                <c:pt idx="2">
                  <c:v>0.8122083981337479</c:v>
                </c:pt>
                <c:pt idx="3">
                  <c:v>0.74883359253499193</c:v>
                </c:pt>
                <c:pt idx="4">
                  <c:v>0.249611197511664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Høyre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Sheet1!$I$2:$I$10</c:f>
              <c:numCache>
                <c:formatCode>0%</c:formatCode>
                <c:ptCount val="5"/>
                <c:pt idx="0">
                  <c:v>0.81396713615023497</c:v>
                </c:pt>
                <c:pt idx="1">
                  <c:v>0.60822574334898194</c:v>
                </c:pt>
                <c:pt idx="2">
                  <c:v>0.639329029733959</c:v>
                </c:pt>
                <c:pt idx="3">
                  <c:v>0.73571987480438195</c:v>
                </c:pt>
                <c:pt idx="4">
                  <c:v>0.151995305164319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Fremskrittspartiet (FrP)</c:v>
                </c:pt>
              </c:strCache>
            </c:strRef>
          </c:tx>
          <c:spPr>
            <a:solidFill>
              <a:srgbClr val="901E59"/>
            </a:solidFill>
          </c:spPr>
          <c:invertIfNegative val="0"/>
          <c:cat>
            <c:strRef>
              <c:f>Sheet1!$A$2:$A$10</c:f>
              <c:strCache>
                <c:ptCount val="5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Norske medier </c:v>
                </c:pt>
                <c:pt idx="4">
                  <c:v>Sosiale medier </c:v>
                </c:pt>
              </c:strCache>
              <c:extLst/>
            </c:strRef>
          </c:cat>
          <c:val>
            <c:numRef>
              <c:f>Sheet1!$J$2:$J$10</c:f>
              <c:numCache>
                <c:formatCode>0%</c:formatCode>
                <c:ptCount val="5"/>
                <c:pt idx="0">
                  <c:v>0.34489633173843698</c:v>
                </c:pt>
                <c:pt idx="1">
                  <c:v>0.23883572567783101</c:v>
                </c:pt>
                <c:pt idx="2">
                  <c:v>0.48086124401913899</c:v>
                </c:pt>
                <c:pt idx="3">
                  <c:v>0.47820308346624102</c:v>
                </c:pt>
                <c:pt idx="4">
                  <c:v>0.145933014354067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Norske medier </c:v>
                      </c:pt>
                      <c:pt idx="4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Sheet1!$K$2:$K$10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0.13703703703703701</c:v>
                      </c:pt>
                      <c:pt idx="1">
                        <c:v>0.11367521367521399</c:v>
                      </c:pt>
                      <c:pt idx="2">
                        <c:v>0.306552706552707</c:v>
                      </c:pt>
                      <c:pt idx="3">
                        <c:v>0.31994301994301999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5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Norske medier </c:v>
                      </c:pt>
                      <c:pt idx="4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Sheet1!$L$2:$L$10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0.55710438200611401</c:v>
                      </c:pt>
                      <c:pt idx="1">
                        <c:v>0.52518561653806894</c:v>
                      </c:pt>
                      <c:pt idx="2">
                        <c:v>0.49137429028970703</c:v>
                      </c:pt>
                      <c:pt idx="3">
                        <c:v>0.56358276313873901</c:v>
                      </c:pt>
                      <c:pt idx="4">
                        <c:v>0.17790071334983198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nb-NO"/>
          </a:p>
        </c:txPr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3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layout>
        <c:manualLayout>
          <c:xMode val="edge"/>
          <c:yMode val="edge"/>
          <c:x val="0.79540413553383604"/>
          <c:y val="0.3863504777459037"/>
          <c:w val="0.20038408600533666"/>
          <c:h val="0.36401877317482589"/>
        </c:manualLayout>
      </c:layout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0"/>
          <c:order val="3"/>
          <c:tx>
            <c:strRef>
              <c:f>Sheet1!$B$1</c:f>
              <c:strCache>
                <c:ptCount val="1"/>
                <c:pt idx="0">
                  <c:v>Stemte (n=772)</c:v>
                </c:pt>
              </c:strCache>
            </c:strRef>
          </c:tx>
          <c:spPr>
            <a:solidFill>
              <a:srgbClr val="F190A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De politiske partiene i Norge</c:v>
                </c:pt>
                <c:pt idx="4">
                  <c:v>Norske medier 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Sheet1!$B$2:$B$10</c:f>
              <c:numCache>
                <c:formatCode>0%</c:formatCode>
                <c:ptCount val="6"/>
                <c:pt idx="0">
                  <c:v>0.73606120919171303</c:v>
                </c:pt>
                <c:pt idx="1">
                  <c:v>0.63836689327163598</c:v>
                </c:pt>
                <c:pt idx="2">
                  <c:v>0.63812133274742899</c:v>
                </c:pt>
                <c:pt idx="3">
                  <c:v>0.49374466875177297</c:v>
                </c:pt>
                <c:pt idx="4">
                  <c:v>0.654095691059007</c:v>
                </c:pt>
                <c:pt idx="5">
                  <c:v>0.126399048776073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Stemte ikke (n=228)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6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  <c:pt idx="3">
                  <c:v>De politiske partiene i Norge</c:v>
                </c:pt>
                <c:pt idx="4">
                  <c:v>Norske medier </c:v>
                </c:pt>
                <c:pt idx="5">
                  <c:v>Sosiale medier </c:v>
                </c:pt>
              </c:strCache>
              <c:extLst/>
            </c:strRef>
          </c:cat>
          <c:val>
            <c:numRef>
              <c:f>Sheet1!$C$2:$C$10</c:f>
              <c:numCache>
                <c:formatCode>0%</c:formatCode>
                <c:ptCount val="6"/>
                <c:pt idx="0">
                  <c:v>0.56117847918399499</c:v>
                </c:pt>
                <c:pt idx="1">
                  <c:v>0.52081600490303404</c:v>
                </c:pt>
                <c:pt idx="2">
                  <c:v>0.50378671803178199</c:v>
                </c:pt>
                <c:pt idx="3">
                  <c:v>0.35997898699820502</c:v>
                </c:pt>
                <c:pt idx="4">
                  <c:v>0.59781990106378302</c:v>
                </c:pt>
                <c:pt idx="5">
                  <c:v>0.160443024121175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3260D8DE-B63D-4167-8D6E-334F7FA21274}" type="VALUE">
                            <a:rPr 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3E8B-4C4C-9733-432E25231E59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240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pPr>
                        <a:endParaRPr lang="nb-N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3E8B-4C4C-9733-432E25231E5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4">
                        <c:v>Norske medier 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Ikke medlem</c:v>
                      </c:pt>
                    </c:strCache>
                  </c:strRef>
                </c:tx>
                <c:spPr>
                  <a:solidFill>
                    <a:srgbClr val="00B0F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4">
                        <c:v>Norske medier 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0.66838385668797995</c:v>
                      </c:pt>
                      <c:pt idx="1">
                        <c:v>0.590333687126252</c:v>
                      </c:pt>
                      <c:pt idx="2">
                        <c:v>0.58771907116415101</c:v>
                      </c:pt>
                      <c:pt idx="3">
                        <c:v>0.43814232830256999</c:v>
                      </c:pt>
                      <c:pt idx="4">
                        <c:v>0.61901680084910304</c:v>
                      </c:pt>
                      <c:pt idx="5">
                        <c:v>0.143415568614253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Medlem 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6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  <c:pt idx="3">
                        <c:v>De politiske partiene i Norge</c:v>
                      </c:pt>
                      <c:pt idx="4">
                        <c:v>Norske medier </c:v>
                      </c:pt>
                      <c:pt idx="5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0.71364551536013199</c:v>
                      </c:pt>
                      <c:pt idx="1">
                        <c:v>0.62489445995973003</c:v>
                      </c:pt>
                      <c:pt idx="2">
                        <c:v>0.61990972267324596</c:v>
                      </c:pt>
                      <c:pt idx="3">
                        <c:v>0.47900565045138499</c:v>
                      </c:pt>
                      <c:pt idx="4">
                        <c:v>0.65522504383970703</c:v>
                      </c:pt>
                      <c:pt idx="5">
                        <c:v>0.128352925894654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9A362-5BC1-40F1-8026-5D409656F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D9C9-BF1E-48E9-9B7D-71969D045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3ABE-2AEA-4050-967E-BFCA7444A37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9E56-8CC6-4DB4-85A5-61295AAEA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E885-3815-4A24-9EF2-1066DA275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42AD-42F9-43D9-B54C-7E8F9E30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3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7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1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66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A25C3049-1B27-4E4A-9C60-4C3D7989EA2F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16F80566-488A-4647-9804-DBFD69F9B30A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01BCD5F9-573B-4F68-B51C-9A3469E9F7B5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01C0-FA41-474A-92A3-D79BF88B0D1A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4CC55B-A4CE-4454-9E39-59D42F6A9C92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0197DC0-FF04-4E4B-81A3-1F65E7729DA2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530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266AE5C-CD52-4CBB-8279-417B4623A8E7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636056F-F0E9-4C11-9630-751339F4593A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8EE95CAB-0C03-421D-88FD-AAC4CEA9E66F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E57579-50D8-4DEB-A9A6-53CDA6D17772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BCBDB5-9D28-4077-A1A1-02FE3DDBDCC8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E85B8-5105-4A62-952C-D364F0F5642C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0B219F-CBDA-44CF-BC0C-A1940395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9393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7732EF6-BB5C-48AC-9B87-04BEA5B466F8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B4282865-6B6B-4978-A236-7692A188FE63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86069B9D-4D16-4B2C-BFDD-DDC84B959FD0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7C9B110-5DFF-4A8A-A77A-352822E147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C2DC2A6-4F17-49C1-B414-4F351D7FF516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40679B4-E0BC-403D-9098-63D265F9D80B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61480C-6C49-49B2-962D-9634B4B9C296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B1CE7B-8E1A-457B-AE1E-F9369571C24D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2F5BE-FF89-4BE1-887B-9096E367FA39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091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21B25C-E628-4F5A-9D81-C09BBA5B066E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7EE5B73-AE16-486C-B592-C27B4E8177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278ED96-BB9E-4FD6-852F-19F7CC65BD2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DD16BD7C-9763-4081-BD70-AE062033FF85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2F7EEA29-9D9A-40BE-8423-8EBD27FAE349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A9D279AF-B8C1-440D-91EE-CED77EAEF987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7A26DB6A-D5ED-47BF-BEC7-51C1EDCA6338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1A67206-262F-4AFF-B218-401F5D3AA119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9498CC-5678-4874-9A17-DDEB12C67B4F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9A9F3A-4EF4-4CA5-85D1-A73C84A31D1E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BCC3C832-C944-4D73-B823-5F1170F1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864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9F614C64-8FB5-43E5-BCE0-FBF76CDFF913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72CCFF50-347A-4271-B556-F547A900A4B8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5B1C6826-167E-43C8-87CB-E8187E7CC219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:mv="urn:schemas-microsoft-com:mac:vml" xmlns:mc="http://schemas.openxmlformats.org/markup-compatibility/2006" xmlns="" val="1"/>
            </a:ext>
            <a:ext uri="{909E8E84-426E-40dd-AFC4-6F175D3DCCD1}">
              <a14:hiddenFill xmlns:a14="http://schemas.microsoft.com/office/drawing/2010/main" xmlns:mv="urn:schemas-microsoft-com:mac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v="urn:schemas-microsoft-com:mac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1F75EA3-33CD-462D-B0CA-AA1AD58973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DB9E1D6-6FAF-4EE7-9F73-2C5513F0EA42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684DB6-A175-4E15-BBD9-405E36722FA4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5C819-07B6-4D5E-8AC7-18AD5444EFBA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439FF-6135-4494-AD52-3EDCA07A7455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96A70A-AD04-46C7-981B-E4BC9C11231B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464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">
            <a:extLst>
              <a:ext uri="{FF2B5EF4-FFF2-40B4-BE49-F238E27FC236}">
                <a16:creationId xmlns:a16="http://schemas.microsoft.com/office/drawing/2014/main" id="{55280E70-D1A5-41FA-96EC-37308D35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874" y="431799"/>
            <a:ext cx="18614164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CE7CF3D6-F0C0-4760-B187-16F781B9B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74" y="2540000"/>
            <a:ext cx="18614163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4685377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C7BC1CB-FE12-45F0-ADF2-E34D886C1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35521" y="431800"/>
            <a:ext cx="1860069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C0D05C05-DD2B-4185-A139-6FB6523C0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5521" y="2540000"/>
            <a:ext cx="18600691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9515577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2649538"/>
            <a:ext cx="6694488" cy="9871075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9450" y="2649538"/>
            <a:ext cx="14766925" cy="9871075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62560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4D1-956A-43B8-8463-FA2DCD19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6265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5400" y="0"/>
            <a:ext cx="9148600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1" y="2736125"/>
            <a:ext cx="12977445" cy="987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15E2C33-DBD4-4E9C-A9CF-09171924EF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108" y="12530338"/>
            <a:ext cx="1014377" cy="10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22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41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293571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3030411"/>
            <a:ext cx="854659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3963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4241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9514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173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66211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383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8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5007041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8941976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355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Egendefinert oppse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1762C-E706-4F88-B526-65D0905F0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7054" y="-1"/>
            <a:ext cx="10196945" cy="13715999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AA434-C683-433E-AA09-2EF3BB8639B7}"/>
              </a:ext>
            </a:extLst>
          </p:cNvPr>
          <p:cNvSpPr/>
          <p:nvPr userDrawn="1"/>
        </p:nvSpPr>
        <p:spPr>
          <a:xfrm>
            <a:off x="14187055" y="1"/>
            <a:ext cx="10196945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9" name="Bilde 4">
            <a:extLst>
              <a:ext uri="{FF2B5EF4-FFF2-40B4-BE49-F238E27FC236}">
                <a16:creationId xmlns:a16="http://schemas.microsoft.com/office/drawing/2014/main" id="{A84F3E4B-2973-4AB1-A7E2-906C3CC74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917" y="12107225"/>
            <a:ext cx="1350267" cy="13563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101A6F-6199-492E-BE53-89081D3938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97017" y="0"/>
            <a:ext cx="11186984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F6FE-A588-4CF4-AB87-9D5A8C00250C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36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53943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1053009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00113692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3273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>
            <a:extLst>
              <a:ext uri="{FF2B5EF4-FFF2-40B4-BE49-F238E27FC236}">
                <a16:creationId xmlns:a16="http://schemas.microsoft.com/office/drawing/2014/main" id="{CBE3A84F-85FA-4C99-91D7-52A4DC2C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3820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89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06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CD879156-DF50-4C9B-BD50-D6309FD8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0DFE782-0688-4873-8D98-E45416204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F2E12-F8B7-4958-AB66-47583983F3F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405297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8EB816FD-D46B-45F2-B361-B5CFCC42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DED59C2E-5397-4377-A697-5D812C97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423ED5B0-3E01-4F96-92CE-ECFDE3F2A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A5B8A8-33DD-46D5-BA54-CE75B560399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89220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46C755F8-8C0A-42D3-B717-13AA4F58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2DFF1859-6DCA-4A9C-B77C-31FDB613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C46799B0-104A-4C14-94C0-A3FE8F1C84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2ADF2B-BFCB-4201-8C6B-408F650E93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84030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20202C-3D1C-41B5-A0CA-130A1F3C7B98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555801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D3EF04F5-5CF7-46AB-8C73-8A4D828A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ACE38E6-90AE-45A8-ADFC-6CC6BE5DCA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D2227C-C01D-46BB-BB5A-B1A5E8D3FD2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114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2242476-1AD0-45B9-A497-CA148923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A598ACF5-F6C6-4B33-A9EA-2EDDA241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63" y="903288"/>
            <a:ext cx="13493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BFC8E558-5FEE-459A-BEB1-E59D3249F7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AD2D-2AEB-43FE-9B33-47EE47DE693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70820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F0BB6F8-26F5-44C6-9E0D-6F0567EE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>
            <a:fillRect/>
          </a:stretch>
        </p:blipFill>
        <p:spPr bwMode="auto">
          <a:xfrm>
            <a:off x="-130175" y="-49213"/>
            <a:ext cx="24514175" cy="138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6692BF93-0442-491D-8BA9-76AD81ED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88" y="184150"/>
            <a:ext cx="13509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" name="Plassholder for lysbildenummer 2">
            <a:extLst>
              <a:ext uri="{FF2B5EF4-FFF2-40B4-BE49-F238E27FC236}">
                <a16:creationId xmlns:a16="http://schemas.microsoft.com/office/drawing/2014/main" id="{F8B31CF9-2047-4D00-B6F2-5F4F082A77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1F483-D15D-40F1-8568-E80BC3A7C5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03755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gendefinert oppsett">
    <p:bg>
      <p:bgPr>
        <a:gradFill rotWithShape="0">
          <a:gsLst>
            <a:gs pos="0">
              <a:srgbClr val="D94A94"/>
            </a:gs>
            <a:gs pos="28000">
              <a:srgbClr val="D94A94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8A24CDE-39BF-4DA6-A15E-FA3E0B9A2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120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gendefinert oppsett">
    <p:bg>
      <p:bgPr>
        <a:gradFill flip="none" rotWithShape="1">
          <a:gsLst>
            <a:gs pos="0">
              <a:srgbClr val="D3DA47"/>
            </a:gs>
            <a:gs pos="85001">
              <a:srgbClr val="52AAE0"/>
            </a:gs>
            <a:gs pos="100000">
              <a:srgbClr val="52AAE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0CB59D6-8F6F-4320-8A50-6550EAC21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067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338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553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032B26D-C2FA-4445-BB82-48760FBF50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</p:spTree>
    <p:extLst>
      <p:ext uri="{BB962C8B-B14F-4D97-AF65-F5344CB8AC3E}">
        <p14:creationId xmlns:p14="http://schemas.microsoft.com/office/powerpoint/2010/main" val="394946177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gendefinert oppsett">
    <p:bg>
      <p:bgPr>
        <a:gradFill flip="none" rotWithShape="1">
          <a:gsLst>
            <a:gs pos="0">
              <a:srgbClr val="FBD69F"/>
            </a:gs>
            <a:gs pos="22000">
              <a:srgbClr val="AFD7D6"/>
            </a:gs>
            <a:gs pos="85001">
              <a:srgbClr val="175982"/>
            </a:gs>
            <a:gs pos="100000">
              <a:srgbClr val="1759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229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gendefinert oppsett">
    <p:bg>
      <p:bgPr>
        <a:gradFill flip="none" rotWithShape="1">
          <a:gsLst>
            <a:gs pos="0">
              <a:srgbClr val="FCC66E"/>
            </a:gs>
            <a:gs pos="85001">
              <a:srgbClr val="D94A94"/>
            </a:gs>
            <a:gs pos="100000">
              <a:schemeClr val="bg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CA57EAE-CB4A-4D8B-A7CF-0A08BB4C2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57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46B0E-23A8-45FD-B3F9-5569C7AAEA6A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93E212E-FCAD-4A96-8C07-97C295021C54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5293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89356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64941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196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AF2B7-4D7B-4484-832A-9C9FC0DD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1E7D2043-B4DB-4E73-8945-B2A962509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325425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99CAF99A-2581-4CD8-9E33-8146D993386C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40A3A-B232-47B9-BF85-A061C3F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4241C393-876F-47D0-A410-B912034F5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3001770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63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685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12867" t="29522" r="81228" b="51232"/>
          <a:stretch/>
        </p:blipFill>
        <p:spPr>
          <a:xfrm>
            <a:off x="22766698" y="12539980"/>
            <a:ext cx="1054796" cy="966896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66D97553-3B3D-46EA-90B6-73D6DACA93E3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2055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4" r:id="rId2"/>
    <p:sldLayoutId id="2147483843" r:id="rId3"/>
    <p:sldLayoutId id="2147483839" r:id="rId4"/>
    <p:sldLayoutId id="2147483840" r:id="rId5"/>
    <p:sldLayoutId id="2147483864" r:id="rId6"/>
    <p:sldLayoutId id="2147483865" r:id="rId7"/>
    <p:sldLayoutId id="2147483841" r:id="rId8"/>
    <p:sldLayoutId id="2147483842" r:id="rId9"/>
    <p:sldLayoutId id="2147483844" r:id="rId10"/>
    <p:sldLayoutId id="2147483847" r:id="rId11"/>
    <p:sldLayoutId id="2147483845" r:id="rId12"/>
    <p:sldLayoutId id="2147483848" r:id="rId13"/>
    <p:sldLayoutId id="2147483846" r:id="rId14"/>
    <p:sldLayoutId id="2147483862" r:id="rId15"/>
    <p:sldLayoutId id="2147483861" r:id="rId16"/>
    <p:sldLayoutId id="2147483745" r:id="rId17"/>
    <p:sldLayoutId id="2147483850" r:id="rId18"/>
    <p:sldLayoutId id="2147483849" r:id="rId19"/>
    <p:sldLayoutId id="2147483747" r:id="rId20"/>
    <p:sldLayoutId id="2147483853" r:id="rId21"/>
    <p:sldLayoutId id="2147483851" r:id="rId22"/>
    <p:sldLayoutId id="2147483855" r:id="rId23"/>
    <p:sldLayoutId id="2147483852" r:id="rId24"/>
    <p:sldLayoutId id="2147483856" r:id="rId25"/>
    <p:sldLayoutId id="2147483753" r:id="rId26"/>
    <p:sldLayoutId id="2147483760" r:id="rId27"/>
    <p:sldLayoutId id="2147483761" r:id="rId28"/>
    <p:sldLayoutId id="2147483762" r:id="rId29"/>
    <p:sldLayoutId id="2147483768" r:id="rId30"/>
    <p:sldLayoutId id="2147483769" r:id="rId31"/>
    <p:sldLayoutId id="2147483770" r:id="rId32"/>
    <p:sldLayoutId id="2147483771" r:id="rId33"/>
    <p:sldLayoutId id="2147483866" r:id="rId34"/>
  </p:sldLayoutIdLst>
  <p:transition spd="med"/>
  <p:hf sldNum="0"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sz="3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0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8" r:id="rId13"/>
    <p:sldLayoutId id="2147483837" r:id="rId14"/>
    <p:sldLayoutId id="2147483835" r:id="rId15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+mj-l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2" Type="http://schemas.openxmlformats.org/officeDocument/2006/relationships/image" Target="../media/image11.jpeg"/><Relationship Id="rId16" Type="http://schemas.microsoft.com/office/2007/relationships/hdphoto" Target="../media/hdphoto1.wdp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9.svg"/><Relationship Id="rId19" Type="http://schemas.openxmlformats.org/officeDocument/2006/relationships/image" Target="../media/image27.jpeg"/><Relationship Id="rId31" Type="http://schemas.openxmlformats.org/officeDocument/2006/relationships/image" Target="../media/image3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8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5B44A57F-567C-4310-9042-659C509BA8DC}"/>
              </a:ext>
            </a:extLst>
          </p:cNvPr>
          <p:cNvSpPr txBox="1">
            <a:spLocks/>
          </p:cNvSpPr>
          <p:nvPr/>
        </p:nvSpPr>
        <p:spPr>
          <a:xfrm>
            <a:off x="1778000" y="8444347"/>
            <a:ext cx="208280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err="1"/>
              <a:t>Arendalsuka</a:t>
            </a:r>
            <a:endParaRPr lang="nb-NO"/>
          </a:p>
          <a:p>
            <a:pPr hangingPunct="1"/>
            <a:r>
              <a:rPr lang="nb-NO"/>
              <a:t>Tillitsbarometeret 2022</a:t>
            </a:r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Forskjeller i tillit etter partistemme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63460207"/>
              </p:ext>
            </p:extLst>
          </p:nvPr>
        </p:nvGraphicFramePr>
        <p:xfrm>
          <a:off x="1401763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  <a:p>
            <a:pPr hangingPunct="1"/>
            <a:r>
              <a:rPr lang="nb-NO" sz="1200"/>
              <a:t>Baser: Rødt (58) SV (76) MDG (39) AP (129) SP (38) V (46) KrF (26) H (204) FrP (75)</a:t>
            </a:r>
          </a:p>
        </p:txBody>
      </p:sp>
    </p:spTree>
    <p:extLst>
      <p:ext uri="{BB962C8B-B14F-4D97-AF65-F5344CB8AC3E}">
        <p14:creationId xmlns:p14="http://schemas.microsoft.com/office/powerpoint/2010/main" val="30782181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Forskjeller i tillit etter valgdeltakelse i 2021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02256345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16529126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Forskjeller i tillit etter medlemskap i minst én organisasjon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34072376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21776379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Forskjeller i tillit etter alder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65783227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15211966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8">
            <a:extLst>
              <a:ext uri="{FF2B5EF4-FFF2-40B4-BE49-F238E27FC236}">
                <a16:creationId xmlns:a16="http://schemas.microsoft.com/office/drawing/2014/main" id="{78095E61-755B-4BCA-B531-5199B8A51405}"/>
              </a:ext>
            </a:extLst>
          </p:cNvPr>
          <p:cNvSpPr/>
          <p:nvPr/>
        </p:nvSpPr>
        <p:spPr>
          <a:xfrm>
            <a:off x="14097001" y="0"/>
            <a:ext cx="10287000" cy="13716000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089C81AB-0334-49E9-83E2-604CE3B42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8" r="1" b="18877"/>
          <a:stretch/>
        </p:blipFill>
        <p:spPr>
          <a:xfrm>
            <a:off x="15354300" y="11120857"/>
            <a:ext cx="1822497" cy="171701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124CC3-4BA5-4AD4-9143-550B94D1575F}"/>
              </a:ext>
            </a:extLst>
          </p:cNvPr>
          <p:cNvSpPr txBox="1">
            <a:spLocks/>
          </p:cNvSpPr>
          <p:nvPr/>
        </p:nvSpPr>
        <p:spPr>
          <a:xfrm>
            <a:off x="1267067" y="2852915"/>
            <a:ext cx="12023264" cy="98804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marL="0" indent="0">
              <a:buNone/>
            </a:pPr>
            <a:r>
              <a:rPr lang="nb-NO" sz="2800">
                <a:latin typeface="Arial"/>
                <a:cs typeface="Arial"/>
              </a:rPr>
              <a:t>Tillitsbarometeret måler velgernes tillit til norske institusjoner.</a:t>
            </a:r>
          </a:p>
          <a:p>
            <a:pPr marL="0" indent="0">
              <a:buNone/>
            </a:pPr>
            <a:r>
              <a:rPr lang="nb-NO" sz="2800">
                <a:latin typeface="Arial"/>
                <a:cs typeface="Arial"/>
              </a:rPr>
              <a:t>Følgende institusjoner er inkludert:</a:t>
            </a:r>
          </a:p>
          <a:p>
            <a:pPr marL="0" indent="0">
              <a:buNone/>
            </a:pPr>
            <a:endParaRPr lang="nb-NO" sz="2800"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Stortinget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Regjeringen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Kommunestyret i norske kommuner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Norske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Sosiale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De politiske partiene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Arbeidstakerorganisasjonene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Arbeidsgiverorganisasjonene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Ideelle organisasjoner </a:t>
            </a:r>
            <a:endParaRPr lang="nb-NO" sz="2800"/>
          </a:p>
          <a:p>
            <a:pPr marL="0" indent="0">
              <a:spcBef>
                <a:spcPts val="300"/>
              </a:spcBef>
              <a:buNone/>
            </a:pPr>
            <a:endParaRPr lang="nb-NO" sz="2400">
              <a:latin typeface="Arial"/>
              <a:cs typeface="Arial"/>
            </a:endParaRPr>
          </a:p>
          <a:p>
            <a:pPr marL="0" indent="0">
              <a:buNone/>
            </a:pPr>
            <a:endParaRPr lang="nb-NO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sz="2400">
                <a:latin typeface="Arial"/>
                <a:cs typeface="Arial"/>
              </a:rPr>
              <a:t>Undersøkelsen er utført av </a:t>
            </a:r>
            <a:r>
              <a:rPr lang="nb-NO" sz="2400" b="1">
                <a:latin typeface="Arial"/>
                <a:cs typeface="Arial"/>
              </a:rPr>
              <a:t>Respons Analyse </a:t>
            </a:r>
            <a:r>
              <a:rPr lang="nb-NO" sz="2400">
                <a:latin typeface="Arial"/>
                <a:cs typeface="Arial"/>
              </a:rPr>
              <a:t>på oppdrag fra </a:t>
            </a:r>
            <a:r>
              <a:rPr lang="nb-NO" sz="2400" b="1" err="1">
                <a:latin typeface="Arial"/>
                <a:cs typeface="Arial"/>
              </a:rPr>
              <a:t>Arendalsuka</a:t>
            </a:r>
            <a:r>
              <a:rPr lang="nb-NO" sz="2400" b="1">
                <a:latin typeface="Arial"/>
                <a:cs typeface="Arial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56C3E-EA93-4DCB-A9DE-27AA4DAAF8ED}"/>
              </a:ext>
            </a:extLst>
          </p:cNvPr>
          <p:cNvSpPr/>
          <p:nvPr/>
        </p:nvSpPr>
        <p:spPr>
          <a:xfrm>
            <a:off x="15354299" y="8428181"/>
            <a:ext cx="779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defRPr/>
            </a:pPr>
            <a:r>
              <a:rPr lang="nb-NO" sz="3200" b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HOVEDANSVARLIGE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7DE59-834F-432E-AECE-B95B946A12E4}"/>
              </a:ext>
            </a:extLst>
          </p:cNvPr>
          <p:cNvSpPr/>
          <p:nvPr/>
        </p:nvSpPr>
        <p:spPr>
          <a:xfrm>
            <a:off x="17176797" y="945093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Thore Gaard Olaussen</a:t>
            </a:r>
          </a:p>
          <a:p>
            <a:pPr algn="l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91 73 14 16</a:t>
            </a:r>
          </a:p>
          <a:p>
            <a:pPr algn="l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Tgo@responsanalyse.no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D4B39-84C6-4341-B27B-A200028FEA80}"/>
              </a:ext>
            </a:extLst>
          </p:cNvPr>
          <p:cNvSpPr/>
          <p:nvPr/>
        </p:nvSpPr>
        <p:spPr>
          <a:xfrm>
            <a:off x="17176797" y="1141929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 Kræmmer </a:t>
            </a:r>
          </a:p>
          <a:p>
            <a:pPr algn="l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45 29 35 42</a:t>
            </a:r>
          </a:p>
          <a:p>
            <a:pPr algn="l"/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Kjersti@responsanalyse.no</a:t>
            </a:r>
          </a:p>
        </p:txBody>
      </p:sp>
      <p:pic>
        <p:nvPicPr>
          <p:cNvPr id="14" name="Grafikk 4" descr="Kundeomtale med heldekkende fyll">
            <a:extLst>
              <a:ext uri="{FF2B5EF4-FFF2-40B4-BE49-F238E27FC236}">
                <a16:creationId xmlns:a16="http://schemas.microsoft.com/office/drawing/2014/main" id="{D38E833F-3E29-4F9E-B17B-FBAA9F0D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50153" y="3447585"/>
            <a:ext cx="646707" cy="579750"/>
          </a:xfrm>
          <a:prstGeom prst="rect">
            <a:avLst/>
          </a:prstGeom>
        </p:spPr>
      </p:pic>
      <p:pic>
        <p:nvPicPr>
          <p:cNvPr id="15" name="Grafikk 12" descr="Målgruppe med heldekkende fyll">
            <a:extLst>
              <a:ext uri="{FF2B5EF4-FFF2-40B4-BE49-F238E27FC236}">
                <a16:creationId xmlns:a16="http://schemas.microsoft.com/office/drawing/2014/main" id="{7CBEDD55-9209-4B31-96A5-0B339E3A1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4299" y="2784188"/>
            <a:ext cx="646708" cy="646708"/>
          </a:xfrm>
          <a:prstGeom prst="rect">
            <a:avLst/>
          </a:prstGeom>
        </p:spPr>
      </p:pic>
      <p:pic>
        <p:nvPicPr>
          <p:cNvPr id="16" name="Grafikk 16" descr="Internett med heldekkende fyll">
            <a:extLst>
              <a:ext uri="{FF2B5EF4-FFF2-40B4-BE49-F238E27FC236}">
                <a16:creationId xmlns:a16="http://schemas.microsoft.com/office/drawing/2014/main" id="{DFB9C0BB-E820-43F5-9995-44947A105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50154" y="4158324"/>
            <a:ext cx="579747" cy="517789"/>
          </a:xfrm>
          <a:prstGeom prst="rect">
            <a:avLst/>
          </a:prstGeom>
        </p:spPr>
      </p:pic>
      <p:pic>
        <p:nvPicPr>
          <p:cNvPr id="17" name="Grafikk 18" descr="Månedskalender med heldekkende fyll">
            <a:extLst>
              <a:ext uri="{FF2B5EF4-FFF2-40B4-BE49-F238E27FC236}">
                <a16:creationId xmlns:a16="http://schemas.microsoft.com/office/drawing/2014/main" id="{9A806012-EA9E-4C44-912C-7CB679EEF8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50153" y="4778068"/>
            <a:ext cx="646707" cy="517789"/>
          </a:xfrm>
          <a:prstGeom prst="rect">
            <a:avLst/>
          </a:prstGeom>
        </p:spPr>
      </p:pic>
      <p:pic>
        <p:nvPicPr>
          <p:cNvPr id="18" name="Grafikk 23" descr="Justitias vekt med heldekkende fyll">
            <a:extLst>
              <a:ext uri="{FF2B5EF4-FFF2-40B4-BE49-F238E27FC236}">
                <a16:creationId xmlns:a16="http://schemas.microsoft.com/office/drawing/2014/main" id="{441E1857-79B2-453B-BF4F-6AB12C09E7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50152" y="5544659"/>
            <a:ext cx="579747" cy="517789"/>
          </a:xfrm>
          <a:prstGeom prst="rect">
            <a:avLst/>
          </a:prstGeom>
        </p:spPr>
      </p:pic>
      <p:pic>
        <p:nvPicPr>
          <p:cNvPr id="19" name="Graphic 18" descr="Ethernet">
            <a:extLst>
              <a:ext uri="{FF2B5EF4-FFF2-40B4-BE49-F238E27FC236}">
                <a16:creationId xmlns:a16="http://schemas.microsoft.com/office/drawing/2014/main" id="{335F9091-CF58-4033-9875-1E2F523F26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50152" y="6239167"/>
            <a:ext cx="579747" cy="517789"/>
          </a:xfrm>
          <a:prstGeom prst="rect">
            <a:avLst/>
          </a:prstGeom>
        </p:spPr>
      </p:pic>
      <p:graphicFrame>
        <p:nvGraphicFramePr>
          <p:cNvPr id="21" name="Tabell 15">
            <a:extLst>
              <a:ext uri="{FF2B5EF4-FFF2-40B4-BE49-F238E27FC236}">
                <a16:creationId xmlns:a16="http://schemas.microsoft.com/office/drawing/2014/main" id="{BD5A91DD-6F22-49B7-9DDF-FF21E1B44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00141"/>
              </p:ext>
            </p:extLst>
          </p:nvPr>
        </p:nvGraphicFramePr>
        <p:xfrm>
          <a:off x="16039644" y="2822087"/>
          <a:ext cx="8129447" cy="6811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9801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5499646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676567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Målgruppe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Nova Light" panose="020B0304020202020204" pitchFamily="34" charset="0"/>
                          <a:ea typeface="HurmeGeometricSans3 Light"/>
                          <a:cs typeface="Arial" panose="020B0604020202020204" pitchFamily="34" charset="0"/>
                          <a:sym typeface="HurmeGeometricSans3 Light"/>
                        </a:rPr>
                        <a:t>Befolkningen over 18 år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637584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Antall intervju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657369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Metode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Telefonintervju (CATI)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807355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Tidsperiode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7.–30. juni 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647438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Vekting av data: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Demografi og valgdeltakelse i 2021.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1840932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Feilmarginer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+/- 1,4% og +/- 3,2% for hovedfrekvenser.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1544486">
                <a:tc>
                  <a:txBody>
                    <a:bodyPr/>
                    <a:lstStyle/>
                    <a:p>
                      <a:pPr algn="l"/>
                      <a:endParaRPr lang="nb-NO" sz="2400" b="0" i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400" b="0" i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pic>
        <p:nvPicPr>
          <p:cNvPr id="20" name="Bilde 5">
            <a:extLst>
              <a:ext uri="{FF2B5EF4-FFF2-40B4-BE49-F238E27FC236}">
                <a16:creationId xmlns:a16="http://schemas.microsoft.com/office/drawing/2014/main" id="{ECA48FE1-4002-498E-ABD1-41D623C9A92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>
          <a:xfrm>
            <a:off x="15428932" y="9208725"/>
            <a:ext cx="1673231" cy="16773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681A807B-1EB4-4FF4-AB7A-4AEF4043742B}"/>
              </a:ext>
            </a:extLst>
          </p:cNvPr>
          <p:cNvSpPr txBox="1">
            <a:spLocks/>
          </p:cNvSpPr>
          <p:nvPr/>
        </p:nvSpPr>
        <p:spPr>
          <a:xfrm>
            <a:off x="1267067" y="592275"/>
            <a:ext cx="7130975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>
              <a:defRPr/>
            </a:pPr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UNDERSØKELSEN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A1FE21-CFEF-4F33-B7B4-2D1A52328634}"/>
              </a:ext>
            </a:extLst>
          </p:cNvPr>
          <p:cNvSpPr/>
          <p:nvPr/>
        </p:nvSpPr>
        <p:spPr>
          <a:xfrm>
            <a:off x="15354300" y="1255434"/>
            <a:ext cx="6123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PROSJEKTINFORMASJON</a:t>
            </a:r>
          </a:p>
        </p:txBody>
      </p:sp>
      <p:pic>
        <p:nvPicPr>
          <p:cNvPr id="25" name="Picture 12" descr="Bilderesultat for stortingen">
            <a:extLst>
              <a:ext uri="{FF2B5EF4-FFF2-40B4-BE49-F238E27FC236}">
                <a16:creationId xmlns:a16="http://schemas.microsoft.com/office/drawing/2014/main" id="{E00D2465-C456-4D33-BCB6-9AE8C5B5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9" y="4607064"/>
            <a:ext cx="1426582" cy="10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ografi: Støre, Jonas Gahr">
            <a:extLst>
              <a:ext uri="{FF2B5EF4-FFF2-40B4-BE49-F238E27FC236}">
                <a16:creationId xmlns:a16="http://schemas.microsoft.com/office/drawing/2014/main" id="{333B91EF-6ECE-4610-A3A1-4F26657B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10" y="4625245"/>
            <a:ext cx="1195556" cy="15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de 9">
            <a:extLst>
              <a:ext uri="{FF2B5EF4-FFF2-40B4-BE49-F238E27FC236}">
                <a16:creationId xmlns:a16="http://schemas.microsoft.com/office/drawing/2014/main" id="{3F56589F-A7E3-46A5-9130-8EB4E82125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97" y="5797044"/>
            <a:ext cx="650490" cy="720000"/>
          </a:xfrm>
          <a:prstGeom prst="rect">
            <a:avLst/>
          </a:prstGeom>
        </p:spPr>
      </p:pic>
      <p:pic>
        <p:nvPicPr>
          <p:cNvPr id="28" name="Bilde 8">
            <a:extLst>
              <a:ext uri="{FF2B5EF4-FFF2-40B4-BE49-F238E27FC236}">
                <a16:creationId xmlns:a16="http://schemas.microsoft.com/office/drawing/2014/main" id="{5AEFC92F-B5AD-497A-AC56-E5B1375939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87" y="6336052"/>
            <a:ext cx="769810" cy="720000"/>
          </a:xfrm>
          <a:prstGeom prst="rect">
            <a:avLst/>
          </a:prstGeom>
        </p:spPr>
      </p:pic>
      <p:grpSp>
        <p:nvGrpSpPr>
          <p:cNvPr id="29" name="Gruppe 10">
            <a:extLst>
              <a:ext uri="{FF2B5EF4-FFF2-40B4-BE49-F238E27FC236}">
                <a16:creationId xmlns:a16="http://schemas.microsoft.com/office/drawing/2014/main" id="{2D064064-6355-4CEA-A49C-E41C23115047}"/>
              </a:ext>
            </a:extLst>
          </p:cNvPr>
          <p:cNvGrpSpPr/>
          <p:nvPr/>
        </p:nvGrpSpPr>
        <p:grpSpPr>
          <a:xfrm>
            <a:off x="8665694" y="6870601"/>
            <a:ext cx="2455672" cy="583674"/>
            <a:chOff x="12993183" y="1685159"/>
            <a:chExt cx="3019208" cy="864000"/>
          </a:xfrm>
        </p:grpSpPr>
        <p:pic>
          <p:nvPicPr>
            <p:cNvPr id="30" name="Picture 40" descr="Bilderesultat for nrk">
              <a:extLst>
                <a:ext uri="{FF2B5EF4-FFF2-40B4-BE49-F238E27FC236}">
                  <a16:creationId xmlns:a16="http://schemas.microsoft.com/office/drawing/2014/main" id="{F6CFDE71-B310-4665-A070-6ED57F24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3183" y="1862607"/>
              <a:ext cx="1186519" cy="47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0" descr="Bilderesultat for vg logo">
              <a:extLst>
                <a:ext uri="{FF2B5EF4-FFF2-40B4-BE49-F238E27FC236}">
                  <a16:creationId xmlns:a16="http://schemas.microsoft.com/office/drawing/2014/main" id="{2392B048-F407-4A52-8049-6E2509C13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8391" y="1685159"/>
              <a:ext cx="864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Nordlys - Våre nyeste utgaver">
            <a:extLst>
              <a:ext uri="{FF2B5EF4-FFF2-40B4-BE49-F238E27FC236}">
                <a16:creationId xmlns:a16="http://schemas.microsoft.com/office/drawing/2014/main" id="{C67858EC-4B78-4F56-AB63-1A82C571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51" y="7163407"/>
            <a:ext cx="595044" cy="5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de 15">
            <a:extLst>
              <a:ext uri="{FF2B5EF4-FFF2-40B4-BE49-F238E27FC236}">
                <a16:creationId xmlns:a16="http://schemas.microsoft.com/office/drawing/2014/main" id="{49770C53-8E49-466A-88EA-CBF1231D90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6" y="7644094"/>
            <a:ext cx="505971" cy="429172"/>
          </a:xfrm>
          <a:prstGeom prst="rect">
            <a:avLst/>
          </a:prstGeom>
        </p:spPr>
      </p:pic>
      <p:pic>
        <p:nvPicPr>
          <p:cNvPr id="34" name="Bilde 16">
            <a:extLst>
              <a:ext uri="{FF2B5EF4-FFF2-40B4-BE49-F238E27FC236}">
                <a16:creationId xmlns:a16="http://schemas.microsoft.com/office/drawing/2014/main" id="{861D0E26-37F3-42E0-AC84-0DAAA1DF169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31" y="7556330"/>
            <a:ext cx="702735" cy="596070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AC7DA7B-DBD9-4610-BC57-E6931D55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60" y="8298980"/>
            <a:ext cx="3201801" cy="9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Bilderesultat for LO">
            <a:extLst>
              <a:ext uri="{FF2B5EF4-FFF2-40B4-BE49-F238E27FC236}">
                <a16:creationId xmlns:a16="http://schemas.microsoft.com/office/drawing/2014/main" id="{EA69792D-82D5-46A8-AF96-CA35D169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87" y="9381927"/>
            <a:ext cx="671738" cy="4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F535C15-73B5-4054-8FF1-DC606E4C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33" y="9488613"/>
            <a:ext cx="681533" cy="6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glish - Akademikerne">
            <a:extLst>
              <a:ext uri="{FF2B5EF4-FFF2-40B4-BE49-F238E27FC236}">
                <a16:creationId xmlns:a16="http://schemas.microsoft.com/office/drawing/2014/main" id="{A11CDF96-1592-4803-B62D-585A0CFB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82" y="9299518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e 18">
            <a:extLst>
              <a:ext uri="{FF2B5EF4-FFF2-40B4-BE49-F238E27FC236}">
                <a16:creationId xmlns:a16="http://schemas.microsoft.com/office/drawing/2014/main" id="{FC37EDF0-BCE7-4B88-BCEA-3E48DADC4BF7}"/>
              </a:ext>
            </a:extLst>
          </p:cNvPr>
          <p:cNvGrpSpPr/>
          <p:nvPr/>
        </p:nvGrpSpPr>
        <p:grpSpPr>
          <a:xfrm>
            <a:off x="8091182" y="9718977"/>
            <a:ext cx="1933184" cy="984339"/>
            <a:chOff x="22739684" y="7092616"/>
            <a:chExt cx="2319821" cy="1181208"/>
          </a:xfrm>
        </p:grpSpPr>
        <p:pic>
          <p:nvPicPr>
            <p:cNvPr id="45" name="Picture 28" descr="Bilderesultat for nho">
              <a:extLst>
                <a:ext uri="{FF2B5EF4-FFF2-40B4-BE49-F238E27FC236}">
                  <a16:creationId xmlns:a16="http://schemas.microsoft.com/office/drawing/2014/main" id="{075A4374-C8F6-4CA6-BE24-179F375EE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9684" y="7092616"/>
              <a:ext cx="636324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s://www.virke.no/globalassets/logoer/virke-logo/virke_hovedorganisasjonen_pos_rgb_logo_transparent.jpg.png?width=472&amp;mode=pad&amp;anchor=middlecenter&amp;scale=down&amp;factor=2&amp;quality=75">
              <a:extLst>
                <a:ext uri="{FF2B5EF4-FFF2-40B4-BE49-F238E27FC236}">
                  <a16:creationId xmlns:a16="http://schemas.microsoft.com/office/drawing/2014/main" id="{9BBEA86E-CB5D-4837-8F43-852E294B9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128" y="7585986"/>
              <a:ext cx="1449377" cy="68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e 28">
            <a:extLst>
              <a:ext uri="{FF2B5EF4-FFF2-40B4-BE49-F238E27FC236}">
                <a16:creationId xmlns:a16="http://schemas.microsoft.com/office/drawing/2014/main" id="{E34E4A89-EA03-481C-A2AC-42C4640E4492}"/>
              </a:ext>
            </a:extLst>
          </p:cNvPr>
          <p:cNvGrpSpPr/>
          <p:nvPr/>
        </p:nvGrpSpPr>
        <p:grpSpPr>
          <a:xfrm>
            <a:off x="9527038" y="10450569"/>
            <a:ext cx="1453564" cy="1142500"/>
            <a:chOff x="16085663" y="4794623"/>
            <a:chExt cx="1924349" cy="1512536"/>
          </a:xfrm>
        </p:grpSpPr>
        <p:pic>
          <p:nvPicPr>
            <p:cNvPr id="48" name="Picture 8" descr="Bilderesultat for rÃ¸de kors logo">
              <a:extLst>
                <a:ext uri="{FF2B5EF4-FFF2-40B4-BE49-F238E27FC236}">
                  <a16:creationId xmlns:a16="http://schemas.microsoft.com/office/drawing/2014/main" id="{8DE71D0C-3D7C-4EB7-A4A6-FBACC5655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5663" y="537115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Bilderesultat for kreftforeningen logo">
              <a:extLst>
                <a:ext uri="{FF2B5EF4-FFF2-40B4-BE49-F238E27FC236}">
                  <a16:creationId xmlns:a16="http://schemas.microsoft.com/office/drawing/2014/main" id="{4554A3D5-BA24-46F1-98B3-4FD2805F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4012" y="4794623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471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Hvilken tillit har du til hver av disse institusjonene og aktørene? </a:t>
            </a:r>
            <a:br>
              <a:rPr lang="nb-NO"/>
            </a:br>
            <a:r>
              <a:rPr lang="nb-NO" sz="3600" i="1"/>
              <a:t>Andel som oppgir 6 eller mer på en skala fra 1-10. </a:t>
            </a:r>
            <a:endParaRPr lang="en-US" sz="360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50520588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20306800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i tillit mellom 2021 og 2022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13672783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13879015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 i tillit 2018 - 2022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49961286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39151595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Hvor viktig mener du følgende institusjoner og aktører er for demokratiet i det norske samfunnet? </a:t>
            </a:r>
            <a:r>
              <a:rPr lang="nb-NO" sz="3600" i="1"/>
              <a:t>Andel som oppgir 6 eller mer på en skala fra 1-10. </a:t>
            </a:r>
            <a:endParaRPr lang="en-US" sz="360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7825409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658185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Hvilke av følgende kanaler ville du bruke hvis du skulle ha frem dine synspunkter?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56723421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</a:p>
          <a:p>
            <a:pPr hangingPunct="1"/>
            <a:r>
              <a:rPr lang="nb-NO" sz="2000"/>
              <a:t>Flere svar mulig</a:t>
            </a:r>
            <a:br>
              <a:rPr lang="nb-NO" sz="2000"/>
            </a:b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1777782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Forskjeller i tillit etter geografi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0985870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9861186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Forskjeller i tillit etter høyeste fullførte utdanningsnivå</a:t>
            </a:r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1057634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98FDB4-5B38-476C-8CE3-521875E76DB0}"/>
              </a:ext>
            </a:extLst>
          </p:cNvPr>
          <p:cNvSpPr txBox="1">
            <a:spLocks/>
          </p:cNvSpPr>
          <p:nvPr/>
        </p:nvSpPr>
        <p:spPr>
          <a:xfrm>
            <a:off x="1402077" y="12510656"/>
            <a:ext cx="21633959" cy="81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  <a:p>
            <a:pPr hangingPunct="1"/>
            <a:r>
              <a:rPr lang="nb-NO" sz="2000"/>
              <a:t>Ant. respondenter: 1000</a:t>
            </a:r>
            <a:br>
              <a:rPr lang="nb-NO" sz="2000"/>
            </a:br>
            <a:r>
              <a:rPr lang="nb-NO" sz="2000"/>
              <a:t>Prosentandel som oppgir 6 eller mer på en skala fra 1-10.</a:t>
            </a:r>
          </a:p>
        </p:txBody>
      </p:sp>
    </p:spTree>
    <p:extLst>
      <p:ext uri="{BB962C8B-B14F-4D97-AF65-F5344CB8AC3E}">
        <p14:creationId xmlns:p14="http://schemas.microsoft.com/office/powerpoint/2010/main" val="286188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B8F6D0D9-26BB-42D5-BFA2-C41589DB69FB}"/>
    </a:ext>
  </a:extLst>
</a:theme>
</file>

<file path=ppt/theme/theme2.xml><?xml version="1.0" encoding="utf-8"?>
<a:theme xmlns:a="http://schemas.openxmlformats.org/drawingml/2006/main" name="3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3.xml><?xml version="1.0" encoding="utf-8"?>
<a:theme xmlns:a="http://schemas.openxmlformats.org/drawingml/2006/main" name="Skala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62bf22-67a3-48e8-9a7b-168a9d066e6b">
      <UserInfo>
        <DisplayName>Eline Meyer</DisplayName>
        <AccountId>14</AccountId>
        <AccountType/>
      </UserInfo>
      <UserInfo>
        <DisplayName>Erik Tveit</DisplayName>
        <AccountId>92</AccountId>
        <AccountType/>
      </UserInfo>
      <UserInfo>
        <DisplayName>Anne Gretteberg Meyer</DisplayName>
        <AccountId>18</AccountId>
        <AccountType/>
      </UserInfo>
      <UserInfo>
        <DisplayName>Thore Gaard Olaussen</DisplayName>
        <AccountId>106</AccountId>
        <AccountType/>
      </UserInfo>
    </SharedWithUsers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18" ma:contentTypeDescription="Opprett et nytt dokument." ma:contentTypeScope="" ma:versionID="a59a8006a5d3554eb08a0da680386488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2cb2eef6d8fc227ddb4362d0a6cfb350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9DA7-E9DF-4D9B-BB89-52F8B6635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109E3-DDA0-421B-9149-874ED2492EB4}">
  <ds:schemaRefs>
    <ds:schemaRef ds:uri="http://schemas.microsoft.com/office/infopath/2007/PartnerControls"/>
    <ds:schemaRef ds:uri="http://purl.org/dc/terms/"/>
    <ds:schemaRef ds:uri="cd62bf22-67a3-48e8-9a7b-168a9d066e6b"/>
    <ds:schemaRef ds:uri="http://purl.org/dc/dcmitype/"/>
    <ds:schemaRef ds:uri="4c8da0b8-70d7-475d-899d-f40c64c98e0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504C79-19E8-4083-887A-02B119EF7562}">
  <ds:schemaRefs>
    <ds:schemaRef ds:uri="4c8da0b8-70d7-475d-899d-f40c64c98e01"/>
    <ds:schemaRef ds:uri="cd62bf22-67a3-48e8-9a7b-168a9d066e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mal_rosa</Template>
  <TotalTime>13</TotalTime>
  <Words>472</Words>
  <Application>Microsoft Office PowerPoint</Application>
  <PresentationFormat>Custom</PresentationFormat>
  <Paragraphs>81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Nova Light</vt:lpstr>
      <vt:lpstr>Calibri</vt:lpstr>
      <vt:lpstr>Courier New</vt:lpstr>
      <vt:lpstr>Helvetica Neue</vt:lpstr>
      <vt:lpstr>HurmeGeometricSans3 Light</vt:lpstr>
      <vt:lpstr>2_Black</vt:lpstr>
      <vt:lpstr>3_Black</vt:lpstr>
      <vt:lpstr>Skala</vt:lpstr>
      <vt:lpstr>PowerPoint Presentation</vt:lpstr>
      <vt:lpstr>PowerPoint Presentation</vt:lpstr>
      <vt:lpstr>Hvilken tillit har du til hver av disse institusjonene og aktørene?  Andel som oppgir 6 eller mer på en skala fra 1-10. </vt:lpstr>
      <vt:lpstr>Endringer i tillit mellom 2021 og 2022</vt:lpstr>
      <vt:lpstr>Utvikling i tillit 2018 - 2022</vt:lpstr>
      <vt:lpstr>Hvor viktig mener du følgende institusjoner og aktører er for demokratiet i det norske samfunnet? Andel som oppgir 6 eller mer på en skala fra 1-10. </vt:lpstr>
      <vt:lpstr>Hvilke av følgende kanaler ville du bruke hvis du skulle ha frem dine synspunkter?</vt:lpstr>
      <vt:lpstr>Forskjeller i tillit etter geografi</vt:lpstr>
      <vt:lpstr>Forskjeller i tillit etter høyeste fullførte utdanningsnivå</vt:lpstr>
      <vt:lpstr>Forskjeller i tillit etter partistemme</vt:lpstr>
      <vt:lpstr>Forskjeller i tillit etter valgdeltakelse i 2021</vt:lpstr>
      <vt:lpstr>Forskjeller i tillit etter medlemskap i minst én organisasjon</vt:lpstr>
      <vt:lpstr>Forskjeller i tillit etter alder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Kjersti Kræmmer</dc:creator>
  <cp:lastModifiedBy>Kjersti Kræmmer</cp:lastModifiedBy>
  <cp:revision>2</cp:revision>
  <dcterms:created xsi:type="dcterms:W3CDTF">2022-03-25T15:12:11Z</dcterms:created>
  <dcterms:modified xsi:type="dcterms:W3CDTF">2022-08-12T08:12:50Z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