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slideLayouts/slideLayout45.xml" ContentType="application/vnd.openxmlformats-officedocument.presentationml.slideLayout+xml"/>
  <Override PartName="/ppt/theme/theme6.xml" ContentType="application/vnd.openxmlformats-officedocument.them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7.xml" ContentType="application/vnd.openxmlformats-officedocument.them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8.xml" ContentType="application/vnd.openxmlformats-officedocument.them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9.xml" ContentType="application/vnd.openxmlformats-officedocument.them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10.xml" ContentType="application/vnd.openxmlformats-officedocument.them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1.xml" ContentType="application/vnd.openxmlformats-officedocument.them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12.xml" ContentType="application/vnd.openxmlformats-officedocument.them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13.xml" ContentType="application/vnd.openxmlformats-officedocument.them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14.xml" ContentType="application/vnd.openxmlformats-officedocument.theme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theme/theme15.xml" ContentType="application/vnd.openxmlformats-officedocument.them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heme/theme16.xml" ContentType="application/vnd.openxmlformats-officedocument.theme+xml"/>
  <Override PartName="/ppt/theme/theme17.xml" ContentType="application/vnd.openxmlformats-officedocument.theme+xml"/>
  <Override PartName="/ppt/tags/tag66.xml" ContentType="application/vnd.openxmlformats-officedocument.presentationml.tag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tags/tag67.xml" ContentType="application/vnd.openxmlformats-officedocument.presentationml.tags+xml"/>
  <Override PartName="/ppt/notesSlides/notesSlide2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notesSlides/notesSlide3.xml" ContentType="application/vnd.openxmlformats-officedocument.presentationml.notesSlide+xml"/>
  <Override PartName="/ppt/charts/chart12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tags/tag70.xml" ContentType="application/vnd.openxmlformats-officedocument.presentationml.tags+xml"/>
  <Override PartName="/ppt/notesSlides/notesSlide4.xml" ContentType="application/vnd.openxmlformats-officedocument.presentationml.notesSlide+xml"/>
  <Override PartName="/ppt/charts/chart13.xml" ContentType="application/vnd.openxmlformats-officedocument.drawingml.chart+xml"/>
  <Override PartName="/ppt/theme/themeOverride2.xml" ContentType="application/vnd.openxmlformats-officedocument.themeOverride+xml"/>
  <Override PartName="/ppt/tags/tag71.xml" ContentType="application/vnd.openxmlformats-officedocument.presentationml.tags+xml"/>
  <Override PartName="/ppt/charts/chart14.xml" ContentType="application/vnd.openxmlformats-officedocument.drawingml.chart+xml"/>
  <Override PartName="/ppt/theme/themeOverride3.xml" ContentType="application/vnd.openxmlformats-officedocument.themeOverride+xml"/>
  <Override PartName="/ppt/tags/tag72.xml" ContentType="application/vnd.openxmlformats-officedocument.presentationml.tags+xml"/>
  <Override PartName="/ppt/charts/chart15.xml" ContentType="application/vnd.openxmlformats-officedocument.drawingml.chart+xml"/>
  <Override PartName="/ppt/theme/themeOverride4.xml" ContentType="application/vnd.openxmlformats-officedocument.themeOverride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6"/>
    <p:sldMasterId id="2147483723" r:id="rId7"/>
    <p:sldMasterId id="2147483663" r:id="rId8"/>
    <p:sldMasterId id="2147483713" r:id="rId9"/>
    <p:sldMasterId id="2147483677" r:id="rId10"/>
    <p:sldMasterId id="2147483741" r:id="rId11"/>
    <p:sldMasterId id="2147483745" r:id="rId12"/>
    <p:sldMasterId id="2147483755" r:id="rId13"/>
    <p:sldMasterId id="2147483769" r:id="rId14"/>
    <p:sldMasterId id="2147483790" r:id="rId15"/>
    <p:sldMasterId id="2147483803" r:id="rId16"/>
    <p:sldMasterId id="2147483815" r:id="rId17"/>
    <p:sldMasterId id="2147483830" r:id="rId18"/>
    <p:sldMasterId id="2147483845" r:id="rId19"/>
    <p:sldMasterId id="2147483862" r:id="rId20"/>
  </p:sldMasterIdLst>
  <p:notesMasterIdLst>
    <p:notesMasterId r:id="rId48"/>
  </p:notesMasterIdLst>
  <p:handoutMasterIdLst>
    <p:handoutMasterId r:id="rId49"/>
  </p:handoutMasterIdLst>
  <p:sldIdLst>
    <p:sldId id="415" r:id="rId21"/>
    <p:sldId id="578" r:id="rId22"/>
    <p:sldId id="579" r:id="rId23"/>
    <p:sldId id="580" r:id="rId24"/>
    <p:sldId id="581" r:id="rId25"/>
    <p:sldId id="582" r:id="rId26"/>
    <p:sldId id="594" r:id="rId27"/>
    <p:sldId id="583" r:id="rId28"/>
    <p:sldId id="584" r:id="rId29"/>
    <p:sldId id="562" r:id="rId30"/>
    <p:sldId id="560" r:id="rId31"/>
    <p:sldId id="523" r:id="rId32"/>
    <p:sldId id="561" r:id="rId33"/>
    <p:sldId id="585" r:id="rId34"/>
    <p:sldId id="586" r:id="rId35"/>
    <p:sldId id="592" r:id="rId36"/>
    <p:sldId id="591" r:id="rId37"/>
    <p:sldId id="510" r:id="rId38"/>
    <p:sldId id="565" r:id="rId39"/>
    <p:sldId id="571" r:id="rId40"/>
    <p:sldId id="570" r:id="rId41"/>
    <p:sldId id="569" r:id="rId42"/>
    <p:sldId id="564" r:id="rId43"/>
    <p:sldId id="577" r:id="rId44"/>
    <p:sldId id="590" r:id="rId45"/>
    <p:sldId id="576" r:id="rId46"/>
    <p:sldId id="593" r:id="rId47"/>
  </p:sldIdLst>
  <p:sldSz cx="9144000" cy="6858000" type="screen4x3"/>
  <p:notesSz cx="6794500" cy="9906000"/>
  <p:custDataLst>
    <p:tags r:id="rId50"/>
  </p:custDataLst>
  <p:defaultTextStyle>
    <a:defPPr>
      <a:defRPr lang="en-A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4">
          <p15:clr>
            <a:srgbClr val="A4A3A4"/>
          </p15:clr>
        </p15:guide>
        <p15:guide id="2" orient="horz" pos="174">
          <p15:clr>
            <a:srgbClr val="A4A3A4"/>
          </p15:clr>
        </p15:guide>
        <p15:guide id="3" orient="horz" pos="3192">
          <p15:clr>
            <a:srgbClr val="A4A3A4"/>
          </p15:clr>
        </p15:guide>
        <p15:guide id="4" orient="horz" pos="2873">
          <p15:clr>
            <a:srgbClr val="A4A3A4"/>
          </p15:clr>
        </p15:guide>
        <p15:guide id="5" orient="horz" pos="1134">
          <p15:clr>
            <a:srgbClr val="A4A3A4"/>
          </p15:clr>
        </p15:guide>
        <p15:guide id="6" orient="horz" pos="810">
          <p15:clr>
            <a:srgbClr val="A4A3A4"/>
          </p15:clr>
        </p15:guide>
        <p15:guide id="7" orient="horz" pos="3509">
          <p15:clr>
            <a:srgbClr val="A4A3A4"/>
          </p15:clr>
        </p15:guide>
        <p15:guide id="8" orient="horz" pos="3668">
          <p15:clr>
            <a:srgbClr val="A4A3A4"/>
          </p15:clr>
        </p15:guide>
        <p15:guide id="9" orient="horz" pos="658">
          <p15:clr>
            <a:srgbClr val="A4A3A4"/>
          </p15:clr>
        </p15:guide>
        <p15:guide id="10" pos="180">
          <p15:clr>
            <a:srgbClr val="A4A3A4"/>
          </p15:clr>
        </p15:guide>
        <p15:guide id="11" pos="5578">
          <p15:clr>
            <a:srgbClr val="A4A3A4"/>
          </p15:clr>
        </p15:guide>
        <p15:guide id="12" pos="2880">
          <p15:clr>
            <a:srgbClr val="A4A3A4"/>
          </p15:clr>
        </p15:guide>
        <p15:guide id="13" pos="814">
          <p15:clr>
            <a:srgbClr val="A4A3A4"/>
          </p15:clr>
        </p15:guide>
        <p15:guide id="14" pos="5260">
          <p15:clr>
            <a:srgbClr val="A4A3A4"/>
          </p15:clr>
        </p15:guide>
        <p15:guide id="15" pos="3040">
          <p15:clr>
            <a:srgbClr val="A4A3A4"/>
          </p15:clr>
        </p15:guide>
        <p15:guide id="16" pos="3830">
          <p15:clr>
            <a:srgbClr val="A4A3A4"/>
          </p15:clr>
        </p15:guide>
        <p15:guide id="17" pos="271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797979"/>
    <a:srgbClr val="36EA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217" autoAdjust="0"/>
    <p:restoredTop sz="94629" autoAdjust="0"/>
  </p:normalViewPr>
  <p:slideViewPr>
    <p:cSldViewPr snapToGrid="0" showGuides="1">
      <p:cViewPr varScale="1">
        <p:scale>
          <a:sx n="118" d="100"/>
          <a:sy n="118" d="100"/>
        </p:scale>
        <p:origin x="1944" y="96"/>
      </p:cViewPr>
      <p:guideLst>
        <p:guide orient="horz" pos="4144"/>
        <p:guide orient="horz" pos="174"/>
        <p:guide orient="horz" pos="3192"/>
        <p:guide orient="horz" pos="2873"/>
        <p:guide orient="horz" pos="1134"/>
        <p:guide orient="horz" pos="810"/>
        <p:guide orient="horz" pos="3509"/>
        <p:guide orient="horz" pos="3668"/>
        <p:guide orient="horz" pos="658"/>
        <p:guide pos="180"/>
        <p:guide pos="5578"/>
        <p:guide pos="2880"/>
        <p:guide pos="814"/>
        <p:guide pos="5260"/>
        <p:guide pos="3040"/>
        <p:guide pos="3830"/>
        <p:guide pos="271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4" d="100"/>
        <a:sy n="144" d="100"/>
      </p:scale>
      <p:origin x="0" y="0"/>
    </p:cViewPr>
  </p:sorterViewPr>
  <p:notesViewPr>
    <p:cSldViewPr snapToGrid="0">
      <p:cViewPr varScale="1">
        <p:scale>
          <a:sx n="94" d="100"/>
          <a:sy n="94" d="100"/>
        </p:scale>
        <p:origin x="-3756" y="-108"/>
      </p:cViewPr>
      <p:guideLst>
        <p:guide orient="horz" pos="3120"/>
        <p:guide pos="2140"/>
      </p:guideLst>
    </p:cSldViewPr>
  </p:notesViewPr>
  <p:gridSpacing cx="360045" cy="36004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8.xml"/><Relationship Id="rId18" Type="http://schemas.openxmlformats.org/officeDocument/2006/relationships/slideMaster" Target="slideMasters/slideMaster13.xml"/><Relationship Id="rId26" Type="http://schemas.openxmlformats.org/officeDocument/2006/relationships/slide" Target="slides/slide6.xml"/><Relationship Id="rId39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.xml"/><Relationship Id="rId34" Type="http://schemas.openxmlformats.org/officeDocument/2006/relationships/slide" Target="slides/slide14.xml"/><Relationship Id="rId42" Type="http://schemas.openxmlformats.org/officeDocument/2006/relationships/slide" Target="slides/slide22.xml"/><Relationship Id="rId47" Type="http://schemas.openxmlformats.org/officeDocument/2006/relationships/slide" Target="slides/slide27.xml"/><Relationship Id="rId50" Type="http://schemas.openxmlformats.org/officeDocument/2006/relationships/tags" Target="tags/tag1.xml"/><Relationship Id="rId7" Type="http://schemas.openxmlformats.org/officeDocument/2006/relationships/slideMaster" Target="slideMasters/slideMaster2.xml"/><Relationship Id="rId12" Type="http://schemas.openxmlformats.org/officeDocument/2006/relationships/slideMaster" Target="slideMasters/slideMaster7.xml"/><Relationship Id="rId17" Type="http://schemas.openxmlformats.org/officeDocument/2006/relationships/slideMaster" Target="slideMasters/slideMaster12.xml"/><Relationship Id="rId25" Type="http://schemas.openxmlformats.org/officeDocument/2006/relationships/slide" Target="slides/slide5.xml"/><Relationship Id="rId33" Type="http://schemas.openxmlformats.org/officeDocument/2006/relationships/slide" Target="slides/slide13.xml"/><Relationship Id="rId38" Type="http://schemas.openxmlformats.org/officeDocument/2006/relationships/slide" Target="slides/slide18.xml"/><Relationship Id="rId46" Type="http://schemas.openxmlformats.org/officeDocument/2006/relationships/slide" Target="slides/slide26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1.xml"/><Relationship Id="rId20" Type="http://schemas.openxmlformats.org/officeDocument/2006/relationships/slideMaster" Target="slideMasters/slideMaster15.xml"/><Relationship Id="rId29" Type="http://schemas.openxmlformats.org/officeDocument/2006/relationships/slide" Target="slides/slide9.xml"/><Relationship Id="rId41" Type="http://schemas.openxmlformats.org/officeDocument/2006/relationships/slide" Target="slides/slide21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Master" Target="slideMasters/slideMaster6.xml"/><Relationship Id="rId24" Type="http://schemas.openxmlformats.org/officeDocument/2006/relationships/slide" Target="slides/slide4.xml"/><Relationship Id="rId32" Type="http://schemas.openxmlformats.org/officeDocument/2006/relationships/slide" Target="slides/slide12.xml"/><Relationship Id="rId37" Type="http://schemas.openxmlformats.org/officeDocument/2006/relationships/slide" Target="slides/slide17.xml"/><Relationship Id="rId40" Type="http://schemas.openxmlformats.org/officeDocument/2006/relationships/slide" Target="slides/slide20.xml"/><Relationship Id="rId45" Type="http://schemas.openxmlformats.org/officeDocument/2006/relationships/slide" Target="slides/slide25.xml"/><Relationship Id="rId53" Type="http://schemas.openxmlformats.org/officeDocument/2006/relationships/theme" Target="theme/theme1.xml"/><Relationship Id="rId5" Type="http://schemas.openxmlformats.org/officeDocument/2006/relationships/customXml" Target="../customXml/item5.xml"/><Relationship Id="rId15" Type="http://schemas.openxmlformats.org/officeDocument/2006/relationships/slideMaster" Target="slideMasters/slideMaster10.xml"/><Relationship Id="rId23" Type="http://schemas.openxmlformats.org/officeDocument/2006/relationships/slide" Target="slides/slide3.xml"/><Relationship Id="rId28" Type="http://schemas.openxmlformats.org/officeDocument/2006/relationships/slide" Target="slides/slide8.xml"/><Relationship Id="rId36" Type="http://schemas.openxmlformats.org/officeDocument/2006/relationships/slide" Target="slides/slide16.xml"/><Relationship Id="rId49" Type="http://schemas.openxmlformats.org/officeDocument/2006/relationships/handoutMaster" Target="handoutMasters/handoutMaster1.xml"/><Relationship Id="rId10" Type="http://schemas.openxmlformats.org/officeDocument/2006/relationships/slideMaster" Target="slideMasters/slideMaster5.xml"/><Relationship Id="rId19" Type="http://schemas.openxmlformats.org/officeDocument/2006/relationships/slideMaster" Target="slideMasters/slideMaster14.xml"/><Relationship Id="rId31" Type="http://schemas.openxmlformats.org/officeDocument/2006/relationships/slide" Target="slides/slide11.xml"/><Relationship Id="rId44" Type="http://schemas.openxmlformats.org/officeDocument/2006/relationships/slide" Target="slides/slide24.xml"/><Relationship Id="rId52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4.xml"/><Relationship Id="rId14" Type="http://schemas.openxmlformats.org/officeDocument/2006/relationships/slideMaster" Target="slideMasters/slideMaster9.xml"/><Relationship Id="rId22" Type="http://schemas.openxmlformats.org/officeDocument/2006/relationships/slide" Target="slides/slide2.xml"/><Relationship Id="rId27" Type="http://schemas.openxmlformats.org/officeDocument/2006/relationships/slide" Target="slides/slide7.xml"/><Relationship Id="rId30" Type="http://schemas.openxmlformats.org/officeDocument/2006/relationships/slide" Target="slides/slide10.xml"/><Relationship Id="rId35" Type="http://schemas.openxmlformats.org/officeDocument/2006/relationships/slide" Target="slides/slide15.xml"/><Relationship Id="rId43" Type="http://schemas.openxmlformats.org/officeDocument/2006/relationships/slide" Target="slides/slide23.xml"/><Relationship Id="rId48" Type="http://schemas.openxmlformats.org/officeDocument/2006/relationships/notesMaster" Target="notesMasters/notesMaster1.xml"/><Relationship Id="rId8" Type="http://schemas.openxmlformats.org/officeDocument/2006/relationships/slideMaster" Target="slideMasters/slideMaster3.xml"/><Relationship Id="rId5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regneark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regneark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regneark11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-regneark12.xlsx"/><Relationship Id="rId1" Type="http://schemas.openxmlformats.org/officeDocument/2006/relationships/themeOverride" Target="../theme/themeOverride1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-regneark13.xlsx"/><Relationship Id="rId1" Type="http://schemas.openxmlformats.org/officeDocument/2006/relationships/themeOverride" Target="../theme/themeOverride2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-regneark14.xlsx"/><Relationship Id="rId1" Type="http://schemas.openxmlformats.org/officeDocument/2006/relationships/themeOverride" Target="../theme/themeOverride3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-regneark15.xlsx"/><Relationship Id="rId1" Type="http://schemas.openxmlformats.org/officeDocument/2006/relationships/themeOverride" Target="../theme/themeOverride4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regneark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regneark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regneark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regneark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regneark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regneark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regneark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regneark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435185215833757"/>
          <c:y val="0"/>
          <c:w val="0.78564811268964718"/>
          <c:h val="0.9886767028811914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'Ark1'!$B$1:$B$4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5"/>
            <c:invertIfNegative val="0"/>
            <c:bubble3D val="0"/>
          </c:dPt>
          <c:dLbls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 sz="2400" b="1"/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'Ark1'!$A$5:$A$14</c:f>
              <c:strCache>
                <c:ptCount val="10"/>
                <c:pt idx="0">
                  <c:v>70 år +</c:v>
                </c:pt>
                <c:pt idx="1">
                  <c:v>60-69 år</c:v>
                </c:pt>
                <c:pt idx="2">
                  <c:v>50-59 år</c:v>
                </c:pt>
                <c:pt idx="3">
                  <c:v>40-49 år</c:v>
                </c:pt>
                <c:pt idx="4">
                  <c:v>30-39 år</c:v>
                </c:pt>
                <c:pt idx="5">
                  <c:v>18-29 år</c:v>
                </c:pt>
                <c:pt idx="6">
                  <c:v>12-17 år</c:v>
                </c:pt>
                <c:pt idx="7">
                  <c:v>Kvinner</c:v>
                </c:pt>
                <c:pt idx="8">
                  <c:v>Menn</c:v>
                </c:pt>
                <c:pt idx="9">
                  <c:v>Alle</c:v>
                </c:pt>
              </c:strCache>
            </c:strRef>
          </c:cat>
          <c:val>
            <c:numRef>
              <c:f>'Ark1'!$B$5:$B$14</c:f>
              <c:numCache>
                <c:formatCode>General</c:formatCode>
                <c:ptCount val="10"/>
                <c:pt idx="0">
                  <c:v>56</c:v>
                </c:pt>
                <c:pt idx="1">
                  <c:v>45</c:v>
                </c:pt>
                <c:pt idx="2">
                  <c:v>37</c:v>
                </c:pt>
                <c:pt idx="3">
                  <c:v>31</c:v>
                </c:pt>
                <c:pt idx="4">
                  <c:v>24</c:v>
                </c:pt>
                <c:pt idx="5">
                  <c:v>27</c:v>
                </c:pt>
                <c:pt idx="6">
                  <c:v>32</c:v>
                </c:pt>
                <c:pt idx="7">
                  <c:v>38</c:v>
                </c:pt>
                <c:pt idx="8">
                  <c:v>32</c:v>
                </c:pt>
                <c:pt idx="9">
                  <c:v>35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0"/>
        <c:axId val="291232424"/>
        <c:axId val="291232816"/>
      </c:barChart>
      <c:catAx>
        <c:axId val="291232424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crossAx val="291232816"/>
        <c:crosses val="autoZero"/>
        <c:auto val="1"/>
        <c:lblAlgn val="ctr"/>
        <c:lblOffset val="100"/>
        <c:noMultiLvlLbl val="0"/>
      </c:catAx>
      <c:valAx>
        <c:axId val="2912328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91232424"/>
        <c:crosses val="autoZero"/>
        <c:crossBetween val="between"/>
        <c:majorUnit val="1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nb-NO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Totalt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'Ark1'!$A$2:$A$27</c:f>
              <c:strCache>
                <c:ptCount val="19"/>
                <c:pt idx="0">
                  <c:v>97/2'</c:v>
                </c:pt>
                <c:pt idx="1">
                  <c:v>98/2'</c:v>
                </c:pt>
                <c:pt idx="2">
                  <c:v>99/2'</c:v>
                </c:pt>
                <c:pt idx="3">
                  <c:v>00/2'</c:v>
                </c:pt>
                <c:pt idx="4">
                  <c:v>01/2'</c:v>
                </c:pt>
                <c:pt idx="5">
                  <c:v>02/1'</c:v>
                </c:pt>
                <c:pt idx="6">
                  <c:v>03/1'</c:v>
                </c:pt>
                <c:pt idx="7">
                  <c:v>04/2'</c:v>
                </c:pt>
                <c:pt idx="8">
                  <c:v>05/1'</c:v>
                </c:pt>
                <c:pt idx="9">
                  <c:v>06/1'</c:v>
                </c:pt>
                <c:pt idx="10">
                  <c:v>07/2'</c:v>
                </c:pt>
                <c:pt idx="11">
                  <c:v>08/1'</c:v>
                </c:pt>
                <c:pt idx="12">
                  <c:v>09/1'</c:v>
                </c:pt>
                <c:pt idx="13">
                  <c:v>10/1'</c:v>
                </c:pt>
                <c:pt idx="14">
                  <c:v>11/1'</c:v>
                </c:pt>
                <c:pt idx="15">
                  <c:v>12/1'</c:v>
                </c:pt>
                <c:pt idx="16">
                  <c:v>13/1'</c:v>
                </c:pt>
                <c:pt idx="17">
                  <c:v>14/1'</c:v>
                </c:pt>
                <c:pt idx="18">
                  <c:v>15/1'</c:v>
                </c:pt>
              </c:strCache>
            </c:strRef>
          </c:cat>
          <c:val>
            <c:numRef>
              <c:f>'Ark1'!$B$2:$B$27</c:f>
              <c:numCache>
                <c:formatCode>General</c:formatCode>
                <c:ptCount val="19"/>
                <c:pt idx="0">
                  <c:v>814</c:v>
                </c:pt>
                <c:pt idx="1">
                  <c:v>828</c:v>
                </c:pt>
                <c:pt idx="2">
                  <c:v>841</c:v>
                </c:pt>
                <c:pt idx="3">
                  <c:v>865</c:v>
                </c:pt>
                <c:pt idx="4">
                  <c:v>822</c:v>
                </c:pt>
                <c:pt idx="5">
                  <c:v>808</c:v>
                </c:pt>
                <c:pt idx="6">
                  <c:v>811</c:v>
                </c:pt>
                <c:pt idx="7">
                  <c:v>864</c:v>
                </c:pt>
                <c:pt idx="8">
                  <c:v>875</c:v>
                </c:pt>
                <c:pt idx="9">
                  <c:v>932</c:v>
                </c:pt>
                <c:pt idx="10">
                  <c:v>984</c:v>
                </c:pt>
                <c:pt idx="11">
                  <c:v>1000</c:v>
                </c:pt>
                <c:pt idx="12">
                  <c:v>1055</c:v>
                </c:pt>
                <c:pt idx="13">
                  <c:v>1080</c:v>
                </c:pt>
                <c:pt idx="14">
                  <c:v>1108</c:v>
                </c:pt>
                <c:pt idx="15">
                  <c:v>1134</c:v>
                </c:pt>
                <c:pt idx="16">
                  <c:v>1192</c:v>
                </c:pt>
                <c:pt idx="17">
                  <c:v>1301</c:v>
                </c:pt>
                <c:pt idx="18">
                  <c:v>1249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Papir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'Ark1'!$A$2:$A$27</c:f>
              <c:strCache>
                <c:ptCount val="19"/>
                <c:pt idx="0">
                  <c:v>97/2'</c:v>
                </c:pt>
                <c:pt idx="1">
                  <c:v>98/2'</c:v>
                </c:pt>
                <c:pt idx="2">
                  <c:v>99/2'</c:v>
                </c:pt>
                <c:pt idx="3">
                  <c:v>00/2'</c:v>
                </c:pt>
                <c:pt idx="4">
                  <c:v>01/2'</c:v>
                </c:pt>
                <c:pt idx="5">
                  <c:v>02/1'</c:v>
                </c:pt>
                <c:pt idx="6">
                  <c:v>03/1'</c:v>
                </c:pt>
                <c:pt idx="7">
                  <c:v>04/2'</c:v>
                </c:pt>
                <c:pt idx="8">
                  <c:v>05/1'</c:v>
                </c:pt>
                <c:pt idx="9">
                  <c:v>06/1'</c:v>
                </c:pt>
                <c:pt idx="10">
                  <c:v>07/2'</c:v>
                </c:pt>
                <c:pt idx="11">
                  <c:v>08/1'</c:v>
                </c:pt>
                <c:pt idx="12">
                  <c:v>09/1'</c:v>
                </c:pt>
                <c:pt idx="13">
                  <c:v>10/1'</c:v>
                </c:pt>
                <c:pt idx="14">
                  <c:v>11/1'</c:v>
                </c:pt>
                <c:pt idx="15">
                  <c:v>12/1'</c:v>
                </c:pt>
                <c:pt idx="16">
                  <c:v>13/1'</c:v>
                </c:pt>
                <c:pt idx="17">
                  <c:v>14/1'</c:v>
                </c:pt>
                <c:pt idx="18">
                  <c:v>15/1'</c:v>
                </c:pt>
              </c:strCache>
            </c:strRef>
          </c:cat>
          <c:val>
            <c:numRef>
              <c:f>'Ark1'!$C$2:$C$27</c:f>
              <c:numCache>
                <c:formatCode>General</c:formatCode>
                <c:ptCount val="19"/>
                <c:pt idx="0">
                  <c:v>810</c:v>
                </c:pt>
                <c:pt idx="1">
                  <c:v>811</c:v>
                </c:pt>
                <c:pt idx="2">
                  <c:v>812</c:v>
                </c:pt>
                <c:pt idx="3">
                  <c:v>813</c:v>
                </c:pt>
                <c:pt idx="4">
                  <c:v>759</c:v>
                </c:pt>
                <c:pt idx="5">
                  <c:v>738</c:v>
                </c:pt>
                <c:pt idx="6">
                  <c:v>726</c:v>
                </c:pt>
                <c:pt idx="7">
                  <c:v>733</c:v>
                </c:pt>
                <c:pt idx="8">
                  <c:v>728</c:v>
                </c:pt>
                <c:pt idx="9">
                  <c:v>758</c:v>
                </c:pt>
                <c:pt idx="10">
                  <c:v>731</c:v>
                </c:pt>
                <c:pt idx="11">
                  <c:v>723</c:v>
                </c:pt>
                <c:pt idx="12">
                  <c:v>735</c:v>
                </c:pt>
                <c:pt idx="13">
                  <c:v>707</c:v>
                </c:pt>
                <c:pt idx="14">
                  <c:v>663</c:v>
                </c:pt>
                <c:pt idx="15">
                  <c:v>629</c:v>
                </c:pt>
                <c:pt idx="16">
                  <c:v>603</c:v>
                </c:pt>
                <c:pt idx="17">
                  <c:v>658</c:v>
                </c:pt>
                <c:pt idx="18">
                  <c:v>576</c:v>
                </c:pt>
              </c:numCache>
            </c:numRef>
          </c:val>
          <c:smooth val="1"/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Nett</c:v>
                </c:pt>
              </c:strCache>
            </c:strRef>
          </c:tx>
          <c:spPr>
            <a:ln>
              <a:solidFill>
                <a:srgbClr val="339933"/>
              </a:solidFill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'Ark1'!$A$2:$A$27</c:f>
              <c:strCache>
                <c:ptCount val="19"/>
                <c:pt idx="0">
                  <c:v>97/2'</c:v>
                </c:pt>
                <c:pt idx="1">
                  <c:v>98/2'</c:v>
                </c:pt>
                <c:pt idx="2">
                  <c:v>99/2'</c:v>
                </c:pt>
                <c:pt idx="3">
                  <c:v>00/2'</c:v>
                </c:pt>
                <c:pt idx="4">
                  <c:v>01/2'</c:v>
                </c:pt>
                <c:pt idx="5">
                  <c:v>02/1'</c:v>
                </c:pt>
                <c:pt idx="6">
                  <c:v>03/1'</c:v>
                </c:pt>
                <c:pt idx="7">
                  <c:v>04/2'</c:v>
                </c:pt>
                <c:pt idx="8">
                  <c:v>05/1'</c:v>
                </c:pt>
                <c:pt idx="9">
                  <c:v>06/1'</c:v>
                </c:pt>
                <c:pt idx="10">
                  <c:v>07/2'</c:v>
                </c:pt>
                <c:pt idx="11">
                  <c:v>08/1'</c:v>
                </c:pt>
                <c:pt idx="12">
                  <c:v>09/1'</c:v>
                </c:pt>
                <c:pt idx="13">
                  <c:v>10/1'</c:v>
                </c:pt>
                <c:pt idx="14">
                  <c:v>11/1'</c:v>
                </c:pt>
                <c:pt idx="15">
                  <c:v>12/1'</c:v>
                </c:pt>
                <c:pt idx="16">
                  <c:v>13/1'</c:v>
                </c:pt>
                <c:pt idx="17">
                  <c:v>14/1'</c:v>
                </c:pt>
                <c:pt idx="18">
                  <c:v>15/1'</c:v>
                </c:pt>
              </c:strCache>
            </c:strRef>
          </c:cat>
          <c:val>
            <c:numRef>
              <c:f>'Ark1'!$D$2:$D$27</c:f>
              <c:numCache>
                <c:formatCode>General</c:formatCode>
                <c:ptCount val="19"/>
                <c:pt idx="0">
                  <c:v>13</c:v>
                </c:pt>
                <c:pt idx="1">
                  <c:v>42</c:v>
                </c:pt>
                <c:pt idx="2">
                  <c:v>61</c:v>
                </c:pt>
                <c:pt idx="3">
                  <c:v>107</c:v>
                </c:pt>
                <c:pt idx="4">
                  <c:v>119</c:v>
                </c:pt>
                <c:pt idx="5">
                  <c:v>135</c:v>
                </c:pt>
                <c:pt idx="6">
                  <c:v>162</c:v>
                </c:pt>
                <c:pt idx="7">
                  <c:v>233</c:v>
                </c:pt>
                <c:pt idx="8">
                  <c:v>251</c:v>
                </c:pt>
                <c:pt idx="9">
                  <c:v>296</c:v>
                </c:pt>
                <c:pt idx="10">
                  <c:v>399</c:v>
                </c:pt>
                <c:pt idx="11">
                  <c:v>441</c:v>
                </c:pt>
                <c:pt idx="12">
                  <c:v>500</c:v>
                </c:pt>
                <c:pt idx="13">
                  <c:v>554</c:v>
                </c:pt>
                <c:pt idx="14">
                  <c:v>620</c:v>
                </c:pt>
                <c:pt idx="15">
                  <c:v>670</c:v>
                </c:pt>
                <c:pt idx="16">
                  <c:v>745</c:v>
                </c:pt>
                <c:pt idx="17">
                  <c:v>812</c:v>
                </c:pt>
                <c:pt idx="18">
                  <c:v>778</c:v>
                </c:pt>
              </c:numCache>
            </c:numRef>
          </c:val>
          <c:smooth val="1"/>
        </c:ser>
        <c:ser>
          <c:idx val="3"/>
          <c:order val="3"/>
          <c:tx>
            <c:strRef>
              <c:f>'Ark1'!$E$1</c:f>
              <c:strCache>
                <c:ptCount val="1"/>
                <c:pt idx="0">
                  <c:v>Mobil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'Ark1'!$A$2:$A$27</c:f>
              <c:strCache>
                <c:ptCount val="19"/>
                <c:pt idx="0">
                  <c:v>97/2'</c:v>
                </c:pt>
                <c:pt idx="1">
                  <c:v>98/2'</c:v>
                </c:pt>
                <c:pt idx="2">
                  <c:v>99/2'</c:v>
                </c:pt>
                <c:pt idx="3">
                  <c:v>00/2'</c:v>
                </c:pt>
                <c:pt idx="4">
                  <c:v>01/2'</c:v>
                </c:pt>
                <c:pt idx="5">
                  <c:v>02/1'</c:v>
                </c:pt>
                <c:pt idx="6">
                  <c:v>03/1'</c:v>
                </c:pt>
                <c:pt idx="7">
                  <c:v>04/2'</c:v>
                </c:pt>
                <c:pt idx="8">
                  <c:v>05/1'</c:v>
                </c:pt>
                <c:pt idx="9">
                  <c:v>06/1'</c:v>
                </c:pt>
                <c:pt idx="10">
                  <c:v>07/2'</c:v>
                </c:pt>
                <c:pt idx="11">
                  <c:v>08/1'</c:v>
                </c:pt>
                <c:pt idx="12">
                  <c:v>09/1'</c:v>
                </c:pt>
                <c:pt idx="13">
                  <c:v>10/1'</c:v>
                </c:pt>
                <c:pt idx="14">
                  <c:v>11/1'</c:v>
                </c:pt>
                <c:pt idx="15">
                  <c:v>12/1'</c:v>
                </c:pt>
                <c:pt idx="16">
                  <c:v>13/1'</c:v>
                </c:pt>
                <c:pt idx="17">
                  <c:v>14/1'</c:v>
                </c:pt>
                <c:pt idx="18">
                  <c:v>15/1'</c:v>
                </c:pt>
              </c:strCache>
            </c:strRef>
          </c:cat>
          <c:val>
            <c:numRef>
              <c:f>'Ark1'!$E$2:$E$27</c:f>
              <c:numCache>
                <c:formatCode>General</c:formatCode>
                <c:ptCount val="19"/>
                <c:pt idx="10">
                  <c:v>12</c:v>
                </c:pt>
                <c:pt idx="11">
                  <c:v>14</c:v>
                </c:pt>
                <c:pt idx="12">
                  <c:v>18</c:v>
                </c:pt>
                <c:pt idx="13">
                  <c:v>34</c:v>
                </c:pt>
                <c:pt idx="14">
                  <c:v>84</c:v>
                </c:pt>
                <c:pt idx="15">
                  <c:v>148</c:v>
                </c:pt>
                <c:pt idx="16">
                  <c:v>232</c:v>
                </c:pt>
                <c:pt idx="17">
                  <c:v>343</c:v>
                </c:pt>
                <c:pt idx="18">
                  <c:v>382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94356808"/>
        <c:axId val="293564440"/>
      </c:lineChart>
      <c:catAx>
        <c:axId val="2943568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nb-NO"/>
          </a:p>
        </c:txPr>
        <c:crossAx val="293564440"/>
        <c:crosses val="autoZero"/>
        <c:auto val="1"/>
        <c:lblAlgn val="ctr"/>
        <c:lblOffset val="100"/>
        <c:noMultiLvlLbl val="0"/>
      </c:catAx>
      <c:valAx>
        <c:axId val="293564440"/>
        <c:scaling>
          <c:orientation val="minMax"/>
          <c:max val="140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nb-NO"/>
          </a:p>
        </c:txPr>
        <c:crossAx val="2943568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1725739589307831"/>
          <c:y val="0.53819396293371502"/>
          <c:w val="0.14301458903383954"/>
          <c:h val="0.14186790511065092"/>
        </c:manualLayout>
      </c:layout>
      <c:overlay val="1"/>
      <c:spPr>
        <a:ln>
          <a:solidFill>
            <a:schemeClr val="tx1"/>
          </a:solidFill>
        </a:ln>
      </c:spPr>
      <c:txPr>
        <a:bodyPr/>
        <a:lstStyle/>
        <a:p>
          <a:pPr>
            <a:defRPr sz="1200" b="1"/>
          </a:pPr>
          <a:endParaRPr lang="nb-NO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nb-NO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440908025860598E-2"/>
          <c:y val="8.4621431823163437E-2"/>
          <c:w val="0.94389276553990464"/>
          <c:h val="0.79054910862319938"/>
        </c:manualLayout>
      </c:layout>
      <c:lineChart>
        <c:grouping val="standar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Total</c:v>
                </c:pt>
              </c:strCache>
            </c:strRef>
          </c:tx>
          <c:spPr>
            <a:ln>
              <a:solidFill>
                <a:srgbClr val="797979"/>
              </a:solidFill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'Ark1'!$A$2:$A$26</c:f>
              <c:numCache>
                <c:formatCode>General</c:formatCode>
                <c:ptCount val="22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</c:numCache>
            </c:numRef>
          </c:cat>
          <c:val>
            <c:numRef>
              <c:f>'Ark1'!$B$2:$B$26</c:f>
              <c:numCache>
                <c:formatCode>General</c:formatCode>
                <c:ptCount val="22"/>
                <c:pt idx="12">
                  <c:v>54</c:v>
                </c:pt>
                <c:pt idx="13">
                  <c:v>51</c:v>
                </c:pt>
                <c:pt idx="14">
                  <c:v>52</c:v>
                </c:pt>
                <c:pt idx="15">
                  <c:v>48</c:v>
                </c:pt>
                <c:pt idx="16">
                  <c:v>52</c:v>
                </c:pt>
                <c:pt idx="17">
                  <c:v>50</c:v>
                </c:pt>
                <c:pt idx="18">
                  <c:v>50</c:v>
                </c:pt>
                <c:pt idx="19">
                  <c:v>49</c:v>
                </c:pt>
                <c:pt idx="20">
                  <c:v>47</c:v>
                </c:pt>
                <c:pt idx="21">
                  <c:v>46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Papir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'Ark1'!$A$2:$A$26</c:f>
              <c:numCache>
                <c:formatCode>General</c:formatCode>
                <c:ptCount val="22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</c:numCache>
            </c:numRef>
          </c:cat>
          <c:val>
            <c:numRef>
              <c:f>'Ark1'!$C$2:$C$26</c:f>
              <c:numCache>
                <c:formatCode>General</c:formatCode>
                <c:ptCount val="22"/>
                <c:pt idx="0">
                  <c:v>56</c:v>
                </c:pt>
                <c:pt idx="1">
                  <c:v>57</c:v>
                </c:pt>
                <c:pt idx="2">
                  <c:v>58</c:v>
                </c:pt>
                <c:pt idx="3">
                  <c:v>58</c:v>
                </c:pt>
                <c:pt idx="4">
                  <c:v>57</c:v>
                </c:pt>
                <c:pt idx="5">
                  <c:v>57</c:v>
                </c:pt>
                <c:pt idx="6">
                  <c:v>55</c:v>
                </c:pt>
                <c:pt idx="7">
                  <c:v>48</c:v>
                </c:pt>
                <c:pt idx="8">
                  <c:v>48</c:v>
                </c:pt>
                <c:pt idx="9">
                  <c:v>47</c:v>
                </c:pt>
                <c:pt idx="10">
                  <c:v>48</c:v>
                </c:pt>
                <c:pt idx="11">
                  <c:v>51</c:v>
                </c:pt>
                <c:pt idx="12">
                  <c:v>53</c:v>
                </c:pt>
                <c:pt idx="13">
                  <c:v>49</c:v>
                </c:pt>
                <c:pt idx="14">
                  <c:v>51</c:v>
                </c:pt>
                <c:pt idx="15">
                  <c:v>45</c:v>
                </c:pt>
                <c:pt idx="16">
                  <c:v>49</c:v>
                </c:pt>
                <c:pt idx="17">
                  <c:v>44</c:v>
                </c:pt>
                <c:pt idx="18">
                  <c:v>44</c:v>
                </c:pt>
                <c:pt idx="19">
                  <c:v>40</c:v>
                </c:pt>
                <c:pt idx="20">
                  <c:v>40</c:v>
                </c:pt>
                <c:pt idx="21">
                  <c:v>38</c:v>
                </c:pt>
              </c:numCache>
            </c:numRef>
          </c:val>
          <c:smooth val="1"/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Nett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'Ark1'!$A$2:$A$26</c:f>
              <c:numCache>
                <c:formatCode>General</c:formatCode>
                <c:ptCount val="22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</c:numCache>
            </c:numRef>
          </c:cat>
          <c:val>
            <c:numRef>
              <c:f>'Ark1'!$D$2:$D$26</c:f>
              <c:numCache>
                <c:formatCode>General</c:formatCode>
                <c:ptCount val="22"/>
                <c:pt idx="12">
                  <c:v>3</c:v>
                </c:pt>
                <c:pt idx="13">
                  <c:v>4</c:v>
                </c:pt>
                <c:pt idx="14">
                  <c:v>8</c:v>
                </c:pt>
                <c:pt idx="15">
                  <c:v>10</c:v>
                </c:pt>
                <c:pt idx="16">
                  <c:v>12</c:v>
                </c:pt>
                <c:pt idx="17">
                  <c:v>16</c:v>
                </c:pt>
                <c:pt idx="18">
                  <c:v>17</c:v>
                </c:pt>
                <c:pt idx="19">
                  <c:v>18</c:v>
                </c:pt>
                <c:pt idx="20">
                  <c:v>18</c:v>
                </c:pt>
                <c:pt idx="21">
                  <c:v>20</c:v>
                </c:pt>
              </c:numCache>
            </c:numRef>
          </c:val>
          <c:smooth val="1"/>
        </c:ser>
        <c:ser>
          <c:idx val="3"/>
          <c:order val="3"/>
          <c:tx>
            <c:strRef>
              <c:f>'Ark1'!$E$1</c:f>
              <c:strCache>
                <c:ptCount val="1"/>
                <c:pt idx="0">
                  <c:v>Mobil</c:v>
                </c:pt>
              </c:strCache>
            </c:strRef>
          </c:tx>
          <c:marker>
            <c:symbol val="none"/>
          </c:marker>
          <c:cat>
            <c:numRef>
              <c:f>'Ark1'!$A$2:$A$26</c:f>
              <c:numCache>
                <c:formatCode>General</c:formatCode>
                <c:ptCount val="22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</c:numCache>
            </c:numRef>
          </c:cat>
          <c:val>
            <c:numRef>
              <c:f>'Ark1'!$E$2:$E$26</c:f>
              <c:numCache>
                <c:formatCode>General</c:formatCode>
                <c:ptCount val="22"/>
                <c:pt idx="21">
                  <c:v>10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93565224"/>
        <c:axId val="293565616"/>
      </c:lineChart>
      <c:catAx>
        <c:axId val="293565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93565616"/>
        <c:crosses val="autoZero"/>
        <c:auto val="1"/>
        <c:lblAlgn val="ctr"/>
        <c:lblOffset val="100"/>
        <c:noMultiLvlLbl val="0"/>
      </c:catAx>
      <c:valAx>
        <c:axId val="293565616"/>
        <c:scaling>
          <c:orientation val="minMax"/>
          <c:max val="60"/>
        </c:scaling>
        <c:delete val="0"/>
        <c:axPos val="l"/>
        <c:numFmt formatCode="General" sourceLinked="1"/>
        <c:majorTickMark val="out"/>
        <c:minorTickMark val="none"/>
        <c:tickLblPos val="nextTo"/>
        <c:crossAx val="2935652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067462120783137"/>
          <c:y val="0.35626780575089584"/>
          <c:w val="0.15597888587091274"/>
          <c:h val="0.28955509901702037"/>
        </c:manualLayout>
      </c:layout>
      <c:overlay val="1"/>
      <c:spPr>
        <a:ln w="12700">
          <a:solidFill>
            <a:srgbClr val="797979"/>
          </a:solidFill>
        </a:ln>
      </c:spPr>
      <c:txPr>
        <a:bodyPr/>
        <a:lstStyle/>
        <a:p>
          <a:pPr>
            <a:defRPr sz="1600" b="1"/>
          </a:pPr>
          <a:endParaRPr lang="nb-NO"/>
        </a:p>
      </c:txPr>
    </c:legend>
    <c:plotVisOnly val="1"/>
    <c:dispBlanksAs val="gap"/>
    <c:showDLblsOverMax val="0"/>
  </c:chart>
  <c:txPr>
    <a:bodyPr/>
    <a:lstStyle/>
    <a:p>
      <a:pPr>
        <a:defRPr sz="1400"/>
      </a:pPr>
      <a:endParaRPr lang="nb-NO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xMode val="edge"/>
          <c:yMode val="edge"/>
          <c:x val="3.9092052174471162E-2"/>
          <c:y val="0.13921849420914728"/>
          <c:w val="0.93367213870404031"/>
          <c:h val="0.62746244469338774"/>
        </c:manualLayout>
      </c:layout>
      <c:areaChart>
        <c:grouping val="percentStacked"/>
        <c:varyColors val="0"/>
        <c:ser>
          <c:idx val="0"/>
          <c:order val="0"/>
          <c:tx>
            <c:strRef>
              <c:f>'Ark1'!$A$2</c:f>
              <c:strCache>
                <c:ptCount val="1"/>
                <c:pt idx="0">
                  <c:v>Linux</c:v>
                </c:pt>
              </c:strCache>
            </c:strRef>
          </c:tx>
          <c:spPr>
            <a:solidFill>
              <a:srgbClr val="C50017"/>
            </a:solidFill>
            <a:ln>
              <a:solidFill>
                <a:schemeClr val="accent3"/>
              </a:solidFill>
            </a:ln>
          </c:spPr>
          <c:cat>
            <c:strRef>
              <c:f>'Ark1'!$B$1:$AW$1</c:f>
              <c:strCache>
                <c:ptCount val="48"/>
                <c:pt idx="0">
                  <c:v>201101</c:v>
                </c:pt>
                <c:pt idx="1">
                  <c:v>201102</c:v>
                </c:pt>
                <c:pt idx="2">
                  <c:v>201103</c:v>
                </c:pt>
                <c:pt idx="3">
                  <c:v>201104</c:v>
                </c:pt>
                <c:pt idx="4">
                  <c:v>201105</c:v>
                </c:pt>
                <c:pt idx="5">
                  <c:v>201106</c:v>
                </c:pt>
                <c:pt idx="6">
                  <c:v>201107</c:v>
                </c:pt>
                <c:pt idx="7">
                  <c:v>201108</c:v>
                </c:pt>
                <c:pt idx="8">
                  <c:v>201109</c:v>
                </c:pt>
                <c:pt idx="9">
                  <c:v>201110</c:v>
                </c:pt>
                <c:pt idx="10">
                  <c:v>201111</c:v>
                </c:pt>
                <c:pt idx="11">
                  <c:v>201112</c:v>
                </c:pt>
                <c:pt idx="12">
                  <c:v>201201</c:v>
                </c:pt>
                <c:pt idx="13">
                  <c:v>201202</c:v>
                </c:pt>
                <c:pt idx="14">
                  <c:v>201203</c:v>
                </c:pt>
                <c:pt idx="15">
                  <c:v>201204</c:v>
                </c:pt>
                <c:pt idx="16">
                  <c:v>201205</c:v>
                </c:pt>
                <c:pt idx="17">
                  <c:v>201206</c:v>
                </c:pt>
                <c:pt idx="18">
                  <c:v>201207</c:v>
                </c:pt>
                <c:pt idx="19">
                  <c:v>201208</c:v>
                </c:pt>
                <c:pt idx="20">
                  <c:v>201209</c:v>
                </c:pt>
                <c:pt idx="21">
                  <c:v>201210</c:v>
                </c:pt>
                <c:pt idx="22">
                  <c:v>201211</c:v>
                </c:pt>
                <c:pt idx="23">
                  <c:v>201212</c:v>
                </c:pt>
                <c:pt idx="24">
                  <c:v>201301</c:v>
                </c:pt>
                <c:pt idx="25">
                  <c:v>201302</c:v>
                </c:pt>
                <c:pt idx="26">
                  <c:v>201303</c:v>
                </c:pt>
                <c:pt idx="27">
                  <c:v>201304</c:v>
                </c:pt>
                <c:pt idx="28">
                  <c:v>201305</c:v>
                </c:pt>
                <c:pt idx="29">
                  <c:v>201306</c:v>
                </c:pt>
                <c:pt idx="30">
                  <c:v>201307</c:v>
                </c:pt>
                <c:pt idx="31">
                  <c:v>201308</c:v>
                </c:pt>
                <c:pt idx="32">
                  <c:v>201309</c:v>
                </c:pt>
                <c:pt idx="33">
                  <c:v>201310</c:v>
                </c:pt>
                <c:pt idx="34">
                  <c:v>201311</c:v>
                </c:pt>
                <c:pt idx="35">
                  <c:v>201312</c:v>
                </c:pt>
                <c:pt idx="36">
                  <c:v>201401</c:v>
                </c:pt>
                <c:pt idx="37">
                  <c:v>201402</c:v>
                </c:pt>
                <c:pt idx="38">
                  <c:v>201403</c:v>
                </c:pt>
                <c:pt idx="39">
                  <c:v>201404</c:v>
                </c:pt>
                <c:pt idx="40">
                  <c:v>201405</c:v>
                </c:pt>
                <c:pt idx="41">
                  <c:v>201406</c:v>
                </c:pt>
                <c:pt idx="42">
                  <c:v>201407</c:v>
                </c:pt>
                <c:pt idx="43">
                  <c:v>201408</c:v>
                </c:pt>
                <c:pt idx="44">
                  <c:v>201409</c:v>
                </c:pt>
                <c:pt idx="45">
                  <c:v>201410</c:v>
                </c:pt>
                <c:pt idx="46">
                  <c:v>201411</c:v>
                </c:pt>
                <c:pt idx="47">
                  <c:v>201412</c:v>
                </c:pt>
              </c:strCache>
            </c:strRef>
          </c:cat>
          <c:val>
            <c:numRef>
              <c:f>'Ark1'!$B$2:$AW$2</c:f>
              <c:numCache>
                <c:formatCode>General</c:formatCode>
                <c:ptCount val="48"/>
                <c:pt idx="0">
                  <c:v>3751846</c:v>
                </c:pt>
                <c:pt idx="1">
                  <c:v>3776362</c:v>
                </c:pt>
                <c:pt idx="2">
                  <c:v>3746877</c:v>
                </c:pt>
                <c:pt idx="3">
                  <c:v>3072838</c:v>
                </c:pt>
                <c:pt idx="4">
                  <c:v>4637255</c:v>
                </c:pt>
                <c:pt idx="5">
                  <c:v>4882536</c:v>
                </c:pt>
                <c:pt idx="6">
                  <c:v>5018600</c:v>
                </c:pt>
                <c:pt idx="7">
                  <c:v>5685203</c:v>
                </c:pt>
                <c:pt idx="8">
                  <c:v>6028297</c:v>
                </c:pt>
                <c:pt idx="9">
                  <c:v>7200460</c:v>
                </c:pt>
                <c:pt idx="10">
                  <c:v>6807219</c:v>
                </c:pt>
                <c:pt idx="11">
                  <c:v>7310400</c:v>
                </c:pt>
                <c:pt idx="12">
                  <c:v>7021724</c:v>
                </c:pt>
                <c:pt idx="13">
                  <c:v>6445192</c:v>
                </c:pt>
                <c:pt idx="14">
                  <c:v>6155614</c:v>
                </c:pt>
                <c:pt idx="15">
                  <c:v>4345455</c:v>
                </c:pt>
                <c:pt idx="16">
                  <c:v>4518800</c:v>
                </c:pt>
                <c:pt idx="17">
                  <c:v>4496642</c:v>
                </c:pt>
                <c:pt idx="18">
                  <c:v>4439762</c:v>
                </c:pt>
                <c:pt idx="19">
                  <c:v>5081205</c:v>
                </c:pt>
                <c:pt idx="20">
                  <c:v>4901622</c:v>
                </c:pt>
                <c:pt idx="21">
                  <c:v>5393798</c:v>
                </c:pt>
                <c:pt idx="22">
                  <c:v>5294736</c:v>
                </c:pt>
                <c:pt idx="23">
                  <c:v>5163686</c:v>
                </c:pt>
                <c:pt idx="24">
                  <c:v>5955762</c:v>
                </c:pt>
                <c:pt idx="25">
                  <c:v>4730000</c:v>
                </c:pt>
                <c:pt idx="26">
                  <c:v>5035410</c:v>
                </c:pt>
                <c:pt idx="27">
                  <c:v>5258109</c:v>
                </c:pt>
                <c:pt idx="28">
                  <c:v>5003188</c:v>
                </c:pt>
                <c:pt idx="29">
                  <c:v>4790398</c:v>
                </c:pt>
                <c:pt idx="30">
                  <c:v>4609824</c:v>
                </c:pt>
                <c:pt idx="31">
                  <c:v>4837119</c:v>
                </c:pt>
                <c:pt idx="32">
                  <c:v>4985696</c:v>
                </c:pt>
                <c:pt idx="33">
                  <c:v>4833080</c:v>
                </c:pt>
                <c:pt idx="34">
                  <c:v>5128556</c:v>
                </c:pt>
                <c:pt idx="35">
                  <c:v>4937340</c:v>
                </c:pt>
                <c:pt idx="36">
                  <c:v>5492923</c:v>
                </c:pt>
                <c:pt idx="37">
                  <c:v>4906998</c:v>
                </c:pt>
                <c:pt idx="38">
                  <c:v>4931991</c:v>
                </c:pt>
                <c:pt idx="39">
                  <c:v>4516966</c:v>
                </c:pt>
                <c:pt idx="40">
                  <c:v>4288815</c:v>
                </c:pt>
                <c:pt idx="41">
                  <c:v>4381536</c:v>
                </c:pt>
                <c:pt idx="42">
                  <c:v>4273063</c:v>
                </c:pt>
                <c:pt idx="43">
                  <c:v>4536016</c:v>
                </c:pt>
                <c:pt idx="44">
                  <c:v>4426650</c:v>
                </c:pt>
                <c:pt idx="45">
                  <c:v>4647010</c:v>
                </c:pt>
                <c:pt idx="46">
                  <c:v>4586733</c:v>
                </c:pt>
                <c:pt idx="47">
                  <c:v>5236844</c:v>
                </c:pt>
              </c:numCache>
            </c:numRef>
          </c:val>
        </c:ser>
        <c:ser>
          <c:idx val="1"/>
          <c:order val="1"/>
          <c:tx>
            <c:strRef>
              <c:f>'Ark1'!$A$3</c:f>
              <c:strCache>
                <c:ptCount val="1"/>
                <c:pt idx="0">
                  <c:v>Mac</c:v>
                </c:pt>
              </c:strCache>
            </c:strRef>
          </c:tx>
          <c:spPr>
            <a:solidFill>
              <a:srgbClr val="F7911E"/>
            </a:solidFill>
          </c:spPr>
          <c:cat>
            <c:strRef>
              <c:f>'Ark1'!$B$1:$AW$1</c:f>
              <c:strCache>
                <c:ptCount val="48"/>
                <c:pt idx="0">
                  <c:v>201101</c:v>
                </c:pt>
                <c:pt idx="1">
                  <c:v>201102</c:v>
                </c:pt>
                <c:pt idx="2">
                  <c:v>201103</c:v>
                </c:pt>
                <c:pt idx="3">
                  <c:v>201104</c:v>
                </c:pt>
                <c:pt idx="4">
                  <c:v>201105</c:v>
                </c:pt>
                <c:pt idx="5">
                  <c:v>201106</c:v>
                </c:pt>
                <c:pt idx="6">
                  <c:v>201107</c:v>
                </c:pt>
                <c:pt idx="7">
                  <c:v>201108</c:v>
                </c:pt>
                <c:pt idx="8">
                  <c:v>201109</c:v>
                </c:pt>
                <c:pt idx="9">
                  <c:v>201110</c:v>
                </c:pt>
                <c:pt idx="10">
                  <c:v>201111</c:v>
                </c:pt>
                <c:pt idx="11">
                  <c:v>201112</c:v>
                </c:pt>
                <c:pt idx="12">
                  <c:v>201201</c:v>
                </c:pt>
                <c:pt idx="13">
                  <c:v>201202</c:v>
                </c:pt>
                <c:pt idx="14">
                  <c:v>201203</c:v>
                </c:pt>
                <c:pt idx="15">
                  <c:v>201204</c:v>
                </c:pt>
                <c:pt idx="16">
                  <c:v>201205</c:v>
                </c:pt>
                <c:pt idx="17">
                  <c:v>201206</c:v>
                </c:pt>
                <c:pt idx="18">
                  <c:v>201207</c:v>
                </c:pt>
                <c:pt idx="19">
                  <c:v>201208</c:v>
                </c:pt>
                <c:pt idx="20">
                  <c:v>201209</c:v>
                </c:pt>
                <c:pt idx="21">
                  <c:v>201210</c:v>
                </c:pt>
                <c:pt idx="22">
                  <c:v>201211</c:v>
                </c:pt>
                <c:pt idx="23">
                  <c:v>201212</c:v>
                </c:pt>
                <c:pt idx="24">
                  <c:v>201301</c:v>
                </c:pt>
                <c:pt idx="25">
                  <c:v>201302</c:v>
                </c:pt>
                <c:pt idx="26">
                  <c:v>201303</c:v>
                </c:pt>
                <c:pt idx="27">
                  <c:v>201304</c:v>
                </c:pt>
                <c:pt idx="28">
                  <c:v>201305</c:v>
                </c:pt>
                <c:pt idx="29">
                  <c:v>201306</c:v>
                </c:pt>
                <c:pt idx="30">
                  <c:v>201307</c:v>
                </c:pt>
                <c:pt idx="31">
                  <c:v>201308</c:v>
                </c:pt>
                <c:pt idx="32">
                  <c:v>201309</c:v>
                </c:pt>
                <c:pt idx="33">
                  <c:v>201310</c:v>
                </c:pt>
                <c:pt idx="34">
                  <c:v>201311</c:v>
                </c:pt>
                <c:pt idx="35">
                  <c:v>201312</c:v>
                </c:pt>
                <c:pt idx="36">
                  <c:v>201401</c:v>
                </c:pt>
                <c:pt idx="37">
                  <c:v>201402</c:v>
                </c:pt>
                <c:pt idx="38">
                  <c:v>201403</c:v>
                </c:pt>
                <c:pt idx="39">
                  <c:v>201404</c:v>
                </c:pt>
                <c:pt idx="40">
                  <c:v>201405</c:v>
                </c:pt>
                <c:pt idx="41">
                  <c:v>201406</c:v>
                </c:pt>
                <c:pt idx="42">
                  <c:v>201407</c:v>
                </c:pt>
                <c:pt idx="43">
                  <c:v>201408</c:v>
                </c:pt>
                <c:pt idx="44">
                  <c:v>201409</c:v>
                </c:pt>
                <c:pt idx="45">
                  <c:v>201410</c:v>
                </c:pt>
                <c:pt idx="46">
                  <c:v>201411</c:v>
                </c:pt>
                <c:pt idx="47">
                  <c:v>201412</c:v>
                </c:pt>
              </c:strCache>
            </c:strRef>
          </c:cat>
          <c:val>
            <c:numRef>
              <c:f>'Ark1'!$B$3:$AW$3</c:f>
              <c:numCache>
                <c:formatCode>General</c:formatCode>
                <c:ptCount val="48"/>
                <c:pt idx="0">
                  <c:v>58740862</c:v>
                </c:pt>
                <c:pt idx="1">
                  <c:v>56636183</c:v>
                </c:pt>
                <c:pt idx="2">
                  <c:v>65220891</c:v>
                </c:pt>
                <c:pt idx="3">
                  <c:v>56837554</c:v>
                </c:pt>
                <c:pt idx="4">
                  <c:v>67871599</c:v>
                </c:pt>
                <c:pt idx="5">
                  <c:v>60955959</c:v>
                </c:pt>
                <c:pt idx="6">
                  <c:v>59313585</c:v>
                </c:pt>
                <c:pt idx="7">
                  <c:v>67778330</c:v>
                </c:pt>
                <c:pt idx="8">
                  <c:v>69503365</c:v>
                </c:pt>
                <c:pt idx="9">
                  <c:v>72055047</c:v>
                </c:pt>
                <c:pt idx="10">
                  <c:v>72533856</c:v>
                </c:pt>
                <c:pt idx="11">
                  <c:v>69057417</c:v>
                </c:pt>
                <c:pt idx="12">
                  <c:v>75179843</c:v>
                </c:pt>
                <c:pt idx="13">
                  <c:v>71119226</c:v>
                </c:pt>
                <c:pt idx="14">
                  <c:v>75955138</c:v>
                </c:pt>
                <c:pt idx="15">
                  <c:v>72914615</c:v>
                </c:pt>
                <c:pt idx="16">
                  <c:v>79431487</c:v>
                </c:pt>
                <c:pt idx="17">
                  <c:v>73177339</c:v>
                </c:pt>
                <c:pt idx="18">
                  <c:v>63213791</c:v>
                </c:pt>
                <c:pt idx="19">
                  <c:v>76628926</c:v>
                </c:pt>
                <c:pt idx="20">
                  <c:v>78585625</c:v>
                </c:pt>
                <c:pt idx="21">
                  <c:v>81986530</c:v>
                </c:pt>
                <c:pt idx="22">
                  <c:v>79203701</c:v>
                </c:pt>
                <c:pt idx="23">
                  <c:v>73415142</c:v>
                </c:pt>
                <c:pt idx="24">
                  <c:v>81042049</c:v>
                </c:pt>
                <c:pt idx="25">
                  <c:v>70665692</c:v>
                </c:pt>
                <c:pt idx="26">
                  <c:v>74448459</c:v>
                </c:pt>
                <c:pt idx="27">
                  <c:v>81442584</c:v>
                </c:pt>
                <c:pt idx="28">
                  <c:v>81663347</c:v>
                </c:pt>
                <c:pt idx="29">
                  <c:v>71081524</c:v>
                </c:pt>
                <c:pt idx="30">
                  <c:v>57866239</c:v>
                </c:pt>
                <c:pt idx="31">
                  <c:v>72489077</c:v>
                </c:pt>
                <c:pt idx="32">
                  <c:v>80582095</c:v>
                </c:pt>
                <c:pt idx="33">
                  <c:v>85769894</c:v>
                </c:pt>
                <c:pt idx="34">
                  <c:v>85917122</c:v>
                </c:pt>
                <c:pt idx="35">
                  <c:v>72271194</c:v>
                </c:pt>
                <c:pt idx="36">
                  <c:v>75025404</c:v>
                </c:pt>
                <c:pt idx="37">
                  <c:v>68728212</c:v>
                </c:pt>
                <c:pt idx="38">
                  <c:v>75097746</c:v>
                </c:pt>
                <c:pt idx="39">
                  <c:v>66993054</c:v>
                </c:pt>
                <c:pt idx="40">
                  <c:v>73997092</c:v>
                </c:pt>
                <c:pt idx="41">
                  <c:v>70212475</c:v>
                </c:pt>
                <c:pt idx="42">
                  <c:v>59650454</c:v>
                </c:pt>
                <c:pt idx="43">
                  <c:v>71023785</c:v>
                </c:pt>
                <c:pt idx="44">
                  <c:v>76321913</c:v>
                </c:pt>
                <c:pt idx="45">
                  <c:v>80656254</c:v>
                </c:pt>
                <c:pt idx="46">
                  <c:v>76758356</c:v>
                </c:pt>
                <c:pt idx="47">
                  <c:v>71051960</c:v>
                </c:pt>
              </c:numCache>
            </c:numRef>
          </c:val>
        </c:ser>
        <c:ser>
          <c:idx val="2"/>
          <c:order val="2"/>
          <c:tx>
            <c:strRef>
              <c:f>'Ark1'!$A$5</c:f>
              <c:strCache>
                <c:ptCount val="1"/>
                <c:pt idx="0">
                  <c:v>Android</c:v>
                </c:pt>
              </c:strCache>
            </c:strRef>
          </c:tx>
          <c:cat>
            <c:strRef>
              <c:f>'Ark1'!$B$1:$AW$1</c:f>
              <c:strCache>
                <c:ptCount val="48"/>
                <c:pt idx="0">
                  <c:v>201101</c:v>
                </c:pt>
                <c:pt idx="1">
                  <c:v>201102</c:v>
                </c:pt>
                <c:pt idx="2">
                  <c:v>201103</c:v>
                </c:pt>
                <c:pt idx="3">
                  <c:v>201104</c:v>
                </c:pt>
                <c:pt idx="4">
                  <c:v>201105</c:v>
                </c:pt>
                <c:pt idx="5">
                  <c:v>201106</c:v>
                </c:pt>
                <c:pt idx="6">
                  <c:v>201107</c:v>
                </c:pt>
                <c:pt idx="7">
                  <c:v>201108</c:v>
                </c:pt>
                <c:pt idx="8">
                  <c:v>201109</c:v>
                </c:pt>
                <c:pt idx="9">
                  <c:v>201110</c:v>
                </c:pt>
                <c:pt idx="10">
                  <c:v>201111</c:v>
                </c:pt>
                <c:pt idx="11">
                  <c:v>201112</c:v>
                </c:pt>
                <c:pt idx="12">
                  <c:v>201201</c:v>
                </c:pt>
                <c:pt idx="13">
                  <c:v>201202</c:v>
                </c:pt>
                <c:pt idx="14">
                  <c:v>201203</c:v>
                </c:pt>
                <c:pt idx="15">
                  <c:v>201204</c:v>
                </c:pt>
                <c:pt idx="16">
                  <c:v>201205</c:v>
                </c:pt>
                <c:pt idx="17">
                  <c:v>201206</c:v>
                </c:pt>
                <c:pt idx="18">
                  <c:v>201207</c:v>
                </c:pt>
                <c:pt idx="19">
                  <c:v>201208</c:v>
                </c:pt>
                <c:pt idx="20">
                  <c:v>201209</c:v>
                </c:pt>
                <c:pt idx="21">
                  <c:v>201210</c:v>
                </c:pt>
                <c:pt idx="22">
                  <c:v>201211</c:v>
                </c:pt>
                <c:pt idx="23">
                  <c:v>201212</c:v>
                </c:pt>
                <c:pt idx="24">
                  <c:v>201301</c:v>
                </c:pt>
                <c:pt idx="25">
                  <c:v>201302</c:v>
                </c:pt>
                <c:pt idx="26">
                  <c:v>201303</c:v>
                </c:pt>
                <c:pt idx="27">
                  <c:v>201304</c:v>
                </c:pt>
                <c:pt idx="28">
                  <c:v>201305</c:v>
                </c:pt>
                <c:pt idx="29">
                  <c:v>201306</c:v>
                </c:pt>
                <c:pt idx="30">
                  <c:v>201307</c:v>
                </c:pt>
                <c:pt idx="31">
                  <c:v>201308</c:v>
                </c:pt>
                <c:pt idx="32">
                  <c:v>201309</c:v>
                </c:pt>
                <c:pt idx="33">
                  <c:v>201310</c:v>
                </c:pt>
                <c:pt idx="34">
                  <c:v>201311</c:v>
                </c:pt>
                <c:pt idx="35">
                  <c:v>201312</c:v>
                </c:pt>
                <c:pt idx="36">
                  <c:v>201401</c:v>
                </c:pt>
                <c:pt idx="37">
                  <c:v>201402</c:v>
                </c:pt>
                <c:pt idx="38">
                  <c:v>201403</c:v>
                </c:pt>
                <c:pt idx="39">
                  <c:v>201404</c:v>
                </c:pt>
                <c:pt idx="40">
                  <c:v>201405</c:v>
                </c:pt>
                <c:pt idx="41">
                  <c:v>201406</c:v>
                </c:pt>
                <c:pt idx="42">
                  <c:v>201407</c:v>
                </c:pt>
                <c:pt idx="43">
                  <c:v>201408</c:v>
                </c:pt>
                <c:pt idx="44">
                  <c:v>201409</c:v>
                </c:pt>
                <c:pt idx="45">
                  <c:v>201410</c:v>
                </c:pt>
                <c:pt idx="46">
                  <c:v>201411</c:v>
                </c:pt>
                <c:pt idx="47">
                  <c:v>201412</c:v>
                </c:pt>
              </c:strCache>
            </c:strRef>
          </c:cat>
          <c:val>
            <c:numRef>
              <c:f>'Ark1'!$B$5:$AW$5</c:f>
              <c:numCache>
                <c:formatCode>General</c:formatCode>
                <c:ptCount val="48"/>
                <c:pt idx="0">
                  <c:v>8818600</c:v>
                </c:pt>
                <c:pt idx="1">
                  <c:v>8940044</c:v>
                </c:pt>
                <c:pt idx="2">
                  <c:v>11292149</c:v>
                </c:pt>
                <c:pt idx="3">
                  <c:v>11503210</c:v>
                </c:pt>
                <c:pt idx="4">
                  <c:v>14236285</c:v>
                </c:pt>
                <c:pt idx="5">
                  <c:v>16272565</c:v>
                </c:pt>
                <c:pt idx="6">
                  <c:v>23386276</c:v>
                </c:pt>
                <c:pt idx="7">
                  <c:v>23588871</c:v>
                </c:pt>
                <c:pt idx="8">
                  <c:v>22778528</c:v>
                </c:pt>
                <c:pt idx="9">
                  <c:v>25203919</c:v>
                </c:pt>
                <c:pt idx="10">
                  <c:v>25165932</c:v>
                </c:pt>
                <c:pt idx="11">
                  <c:v>30338537</c:v>
                </c:pt>
                <c:pt idx="12">
                  <c:v>35419825</c:v>
                </c:pt>
                <c:pt idx="13">
                  <c:v>34921597</c:v>
                </c:pt>
                <c:pt idx="14">
                  <c:v>39557313</c:v>
                </c:pt>
                <c:pt idx="15">
                  <c:v>42779559</c:v>
                </c:pt>
                <c:pt idx="16">
                  <c:v>47706784</c:v>
                </c:pt>
                <c:pt idx="17">
                  <c:v>49716821</c:v>
                </c:pt>
                <c:pt idx="18">
                  <c:v>56992259</c:v>
                </c:pt>
                <c:pt idx="19">
                  <c:v>61895518</c:v>
                </c:pt>
                <c:pt idx="20">
                  <c:v>57640811</c:v>
                </c:pt>
                <c:pt idx="21">
                  <c:v>61306255</c:v>
                </c:pt>
                <c:pt idx="22">
                  <c:v>60611295</c:v>
                </c:pt>
                <c:pt idx="23">
                  <c:v>68224734</c:v>
                </c:pt>
                <c:pt idx="24">
                  <c:v>75207321</c:v>
                </c:pt>
                <c:pt idx="25">
                  <c:v>67774753</c:v>
                </c:pt>
                <c:pt idx="26">
                  <c:v>75511765</c:v>
                </c:pt>
                <c:pt idx="27">
                  <c:v>77573657</c:v>
                </c:pt>
                <c:pt idx="28">
                  <c:v>85823516</c:v>
                </c:pt>
                <c:pt idx="29">
                  <c:v>83251067</c:v>
                </c:pt>
                <c:pt idx="30">
                  <c:v>87501980</c:v>
                </c:pt>
                <c:pt idx="31">
                  <c:v>94700305</c:v>
                </c:pt>
                <c:pt idx="32">
                  <c:v>93409868</c:v>
                </c:pt>
                <c:pt idx="33">
                  <c:v>108528637</c:v>
                </c:pt>
                <c:pt idx="34">
                  <c:v>125602356</c:v>
                </c:pt>
                <c:pt idx="35">
                  <c:v>82620227</c:v>
                </c:pt>
                <c:pt idx="36">
                  <c:v>88197780</c:v>
                </c:pt>
                <c:pt idx="37">
                  <c:v>86474095</c:v>
                </c:pt>
                <c:pt idx="38">
                  <c:v>96087224</c:v>
                </c:pt>
                <c:pt idx="39">
                  <c:v>91541906</c:v>
                </c:pt>
                <c:pt idx="40">
                  <c:v>105287712</c:v>
                </c:pt>
                <c:pt idx="41">
                  <c:v>117204050</c:v>
                </c:pt>
                <c:pt idx="42">
                  <c:v>127705150</c:v>
                </c:pt>
                <c:pt idx="43">
                  <c:v>128848127</c:v>
                </c:pt>
                <c:pt idx="44">
                  <c:v>126181996</c:v>
                </c:pt>
                <c:pt idx="45">
                  <c:v>139065598</c:v>
                </c:pt>
                <c:pt idx="46">
                  <c:v>136016593</c:v>
                </c:pt>
                <c:pt idx="47">
                  <c:v>138954761</c:v>
                </c:pt>
              </c:numCache>
            </c:numRef>
          </c:val>
        </c:ser>
        <c:ser>
          <c:idx val="3"/>
          <c:order val="3"/>
          <c:tx>
            <c:strRef>
              <c:f>'Ark1'!$A$6</c:f>
              <c:strCache>
                <c:ptCount val="1"/>
                <c:pt idx="0">
                  <c:v>iOS</c:v>
                </c:pt>
              </c:strCache>
            </c:strRef>
          </c:tx>
          <c:spPr>
            <a:solidFill>
              <a:srgbClr val="7030A0"/>
            </a:solidFill>
          </c:spPr>
          <c:cat>
            <c:strRef>
              <c:f>'Ark1'!$B$1:$AW$1</c:f>
              <c:strCache>
                <c:ptCount val="48"/>
                <c:pt idx="0">
                  <c:v>201101</c:v>
                </c:pt>
                <c:pt idx="1">
                  <c:v>201102</c:v>
                </c:pt>
                <c:pt idx="2">
                  <c:v>201103</c:v>
                </c:pt>
                <c:pt idx="3">
                  <c:v>201104</c:v>
                </c:pt>
                <c:pt idx="4">
                  <c:v>201105</c:v>
                </c:pt>
                <c:pt idx="5">
                  <c:v>201106</c:v>
                </c:pt>
                <c:pt idx="6">
                  <c:v>201107</c:v>
                </c:pt>
                <c:pt idx="7">
                  <c:v>201108</c:v>
                </c:pt>
                <c:pt idx="8">
                  <c:v>201109</c:v>
                </c:pt>
                <c:pt idx="9">
                  <c:v>201110</c:v>
                </c:pt>
                <c:pt idx="10">
                  <c:v>201111</c:v>
                </c:pt>
                <c:pt idx="11">
                  <c:v>201112</c:v>
                </c:pt>
                <c:pt idx="12">
                  <c:v>201201</c:v>
                </c:pt>
                <c:pt idx="13">
                  <c:v>201202</c:v>
                </c:pt>
                <c:pt idx="14">
                  <c:v>201203</c:v>
                </c:pt>
                <c:pt idx="15">
                  <c:v>201204</c:v>
                </c:pt>
                <c:pt idx="16">
                  <c:v>201205</c:v>
                </c:pt>
                <c:pt idx="17">
                  <c:v>201206</c:v>
                </c:pt>
                <c:pt idx="18">
                  <c:v>201207</c:v>
                </c:pt>
                <c:pt idx="19">
                  <c:v>201208</c:v>
                </c:pt>
                <c:pt idx="20">
                  <c:v>201209</c:v>
                </c:pt>
                <c:pt idx="21">
                  <c:v>201210</c:v>
                </c:pt>
                <c:pt idx="22">
                  <c:v>201211</c:v>
                </c:pt>
                <c:pt idx="23">
                  <c:v>201212</c:v>
                </c:pt>
                <c:pt idx="24">
                  <c:v>201301</c:v>
                </c:pt>
                <c:pt idx="25">
                  <c:v>201302</c:v>
                </c:pt>
                <c:pt idx="26">
                  <c:v>201303</c:v>
                </c:pt>
                <c:pt idx="27">
                  <c:v>201304</c:v>
                </c:pt>
                <c:pt idx="28">
                  <c:v>201305</c:v>
                </c:pt>
                <c:pt idx="29">
                  <c:v>201306</c:v>
                </c:pt>
                <c:pt idx="30">
                  <c:v>201307</c:v>
                </c:pt>
                <c:pt idx="31">
                  <c:v>201308</c:v>
                </c:pt>
                <c:pt idx="32">
                  <c:v>201309</c:v>
                </c:pt>
                <c:pt idx="33">
                  <c:v>201310</c:v>
                </c:pt>
                <c:pt idx="34">
                  <c:v>201311</c:v>
                </c:pt>
                <c:pt idx="35">
                  <c:v>201312</c:v>
                </c:pt>
                <c:pt idx="36">
                  <c:v>201401</c:v>
                </c:pt>
                <c:pt idx="37">
                  <c:v>201402</c:v>
                </c:pt>
                <c:pt idx="38">
                  <c:v>201403</c:v>
                </c:pt>
                <c:pt idx="39">
                  <c:v>201404</c:v>
                </c:pt>
                <c:pt idx="40">
                  <c:v>201405</c:v>
                </c:pt>
                <c:pt idx="41">
                  <c:v>201406</c:v>
                </c:pt>
                <c:pt idx="42">
                  <c:v>201407</c:v>
                </c:pt>
                <c:pt idx="43">
                  <c:v>201408</c:v>
                </c:pt>
                <c:pt idx="44">
                  <c:v>201409</c:v>
                </c:pt>
                <c:pt idx="45">
                  <c:v>201410</c:v>
                </c:pt>
                <c:pt idx="46">
                  <c:v>201411</c:v>
                </c:pt>
                <c:pt idx="47">
                  <c:v>201412</c:v>
                </c:pt>
              </c:strCache>
            </c:strRef>
          </c:cat>
          <c:val>
            <c:numRef>
              <c:f>'Ark1'!$B$6:$AW$6</c:f>
              <c:numCache>
                <c:formatCode>General</c:formatCode>
                <c:ptCount val="48"/>
                <c:pt idx="0">
                  <c:v>38036715</c:v>
                </c:pt>
                <c:pt idx="1">
                  <c:v>36792988</c:v>
                </c:pt>
                <c:pt idx="2">
                  <c:v>45422515</c:v>
                </c:pt>
                <c:pt idx="3">
                  <c:v>43475350</c:v>
                </c:pt>
                <c:pt idx="4">
                  <c:v>51662599</c:v>
                </c:pt>
                <c:pt idx="5">
                  <c:v>52822390</c:v>
                </c:pt>
                <c:pt idx="6">
                  <c:v>71296329</c:v>
                </c:pt>
                <c:pt idx="7">
                  <c:v>70403805</c:v>
                </c:pt>
                <c:pt idx="8">
                  <c:v>67523965</c:v>
                </c:pt>
                <c:pt idx="9">
                  <c:v>71707544</c:v>
                </c:pt>
                <c:pt idx="10">
                  <c:v>71825321</c:v>
                </c:pt>
                <c:pt idx="11">
                  <c:v>82511653</c:v>
                </c:pt>
                <c:pt idx="12">
                  <c:v>97161213</c:v>
                </c:pt>
                <c:pt idx="13">
                  <c:v>94383445</c:v>
                </c:pt>
                <c:pt idx="14">
                  <c:v>105793661</c:v>
                </c:pt>
                <c:pt idx="15">
                  <c:v>110383500</c:v>
                </c:pt>
                <c:pt idx="16">
                  <c:v>124260552</c:v>
                </c:pt>
                <c:pt idx="17">
                  <c:v>124607058</c:v>
                </c:pt>
                <c:pt idx="18">
                  <c:v>136559046</c:v>
                </c:pt>
                <c:pt idx="19">
                  <c:v>152189260</c:v>
                </c:pt>
                <c:pt idx="20">
                  <c:v>143648724</c:v>
                </c:pt>
                <c:pt idx="21">
                  <c:v>148204029</c:v>
                </c:pt>
                <c:pt idx="22">
                  <c:v>146051637</c:v>
                </c:pt>
                <c:pt idx="23">
                  <c:v>165539615</c:v>
                </c:pt>
                <c:pt idx="24">
                  <c:v>187513506</c:v>
                </c:pt>
                <c:pt idx="25">
                  <c:v>168873702</c:v>
                </c:pt>
                <c:pt idx="26">
                  <c:v>190068672</c:v>
                </c:pt>
                <c:pt idx="27">
                  <c:v>198108891</c:v>
                </c:pt>
                <c:pt idx="28">
                  <c:v>213719451</c:v>
                </c:pt>
                <c:pt idx="29">
                  <c:v>200803443</c:v>
                </c:pt>
                <c:pt idx="30">
                  <c:v>205852342</c:v>
                </c:pt>
                <c:pt idx="31">
                  <c:v>225703903</c:v>
                </c:pt>
                <c:pt idx="32">
                  <c:v>225148833</c:v>
                </c:pt>
                <c:pt idx="33">
                  <c:v>249753189</c:v>
                </c:pt>
                <c:pt idx="34">
                  <c:v>276981676</c:v>
                </c:pt>
                <c:pt idx="35">
                  <c:v>218082767</c:v>
                </c:pt>
                <c:pt idx="36">
                  <c:v>227931356</c:v>
                </c:pt>
                <c:pt idx="37">
                  <c:v>219655957</c:v>
                </c:pt>
                <c:pt idx="38">
                  <c:v>244848298</c:v>
                </c:pt>
                <c:pt idx="39">
                  <c:v>235395013</c:v>
                </c:pt>
                <c:pt idx="40">
                  <c:v>265942344</c:v>
                </c:pt>
                <c:pt idx="41">
                  <c:v>280145754</c:v>
                </c:pt>
                <c:pt idx="42">
                  <c:v>293515753</c:v>
                </c:pt>
                <c:pt idx="43">
                  <c:v>297765870</c:v>
                </c:pt>
                <c:pt idx="44">
                  <c:v>287548436</c:v>
                </c:pt>
                <c:pt idx="45">
                  <c:v>333028522</c:v>
                </c:pt>
                <c:pt idx="46">
                  <c:v>324583600</c:v>
                </c:pt>
                <c:pt idx="47">
                  <c:v>325917851</c:v>
                </c:pt>
              </c:numCache>
            </c:numRef>
          </c:val>
        </c:ser>
        <c:ser>
          <c:idx val="4"/>
          <c:order val="4"/>
          <c:tx>
            <c:strRef>
              <c:f>'Ark1'!$A$4</c:f>
              <c:strCache>
                <c:ptCount val="1"/>
                <c:pt idx="0">
                  <c:v>Windows</c:v>
                </c:pt>
              </c:strCache>
            </c:strRef>
          </c:tx>
          <c:spPr>
            <a:solidFill>
              <a:srgbClr val="4655A5">
                <a:lumMod val="20000"/>
                <a:lumOff val="80000"/>
              </a:srgbClr>
            </a:solidFill>
          </c:spPr>
          <c:cat>
            <c:strRef>
              <c:f>'Ark1'!$B$1:$AW$1</c:f>
              <c:strCache>
                <c:ptCount val="48"/>
                <c:pt idx="0">
                  <c:v>201101</c:v>
                </c:pt>
                <c:pt idx="1">
                  <c:v>201102</c:v>
                </c:pt>
                <c:pt idx="2">
                  <c:v>201103</c:v>
                </c:pt>
                <c:pt idx="3">
                  <c:v>201104</c:v>
                </c:pt>
                <c:pt idx="4">
                  <c:v>201105</c:v>
                </c:pt>
                <c:pt idx="5">
                  <c:v>201106</c:v>
                </c:pt>
                <c:pt idx="6">
                  <c:v>201107</c:v>
                </c:pt>
                <c:pt idx="7">
                  <c:v>201108</c:v>
                </c:pt>
                <c:pt idx="8">
                  <c:v>201109</c:v>
                </c:pt>
                <c:pt idx="9">
                  <c:v>201110</c:v>
                </c:pt>
                <c:pt idx="10">
                  <c:v>201111</c:v>
                </c:pt>
                <c:pt idx="11">
                  <c:v>201112</c:v>
                </c:pt>
                <c:pt idx="12">
                  <c:v>201201</c:v>
                </c:pt>
                <c:pt idx="13">
                  <c:v>201202</c:v>
                </c:pt>
                <c:pt idx="14">
                  <c:v>201203</c:v>
                </c:pt>
                <c:pt idx="15">
                  <c:v>201204</c:v>
                </c:pt>
                <c:pt idx="16">
                  <c:v>201205</c:v>
                </c:pt>
                <c:pt idx="17">
                  <c:v>201206</c:v>
                </c:pt>
                <c:pt idx="18">
                  <c:v>201207</c:v>
                </c:pt>
                <c:pt idx="19">
                  <c:v>201208</c:v>
                </c:pt>
                <c:pt idx="20">
                  <c:v>201209</c:v>
                </c:pt>
                <c:pt idx="21">
                  <c:v>201210</c:v>
                </c:pt>
                <c:pt idx="22">
                  <c:v>201211</c:v>
                </c:pt>
                <c:pt idx="23">
                  <c:v>201212</c:v>
                </c:pt>
                <c:pt idx="24">
                  <c:v>201301</c:v>
                </c:pt>
                <c:pt idx="25">
                  <c:v>201302</c:v>
                </c:pt>
                <c:pt idx="26">
                  <c:v>201303</c:v>
                </c:pt>
                <c:pt idx="27">
                  <c:v>201304</c:v>
                </c:pt>
                <c:pt idx="28">
                  <c:v>201305</c:v>
                </c:pt>
                <c:pt idx="29">
                  <c:v>201306</c:v>
                </c:pt>
                <c:pt idx="30">
                  <c:v>201307</c:v>
                </c:pt>
                <c:pt idx="31">
                  <c:v>201308</c:v>
                </c:pt>
                <c:pt idx="32">
                  <c:v>201309</c:v>
                </c:pt>
                <c:pt idx="33">
                  <c:v>201310</c:v>
                </c:pt>
                <c:pt idx="34">
                  <c:v>201311</c:v>
                </c:pt>
                <c:pt idx="35">
                  <c:v>201312</c:v>
                </c:pt>
                <c:pt idx="36">
                  <c:v>201401</c:v>
                </c:pt>
                <c:pt idx="37">
                  <c:v>201402</c:v>
                </c:pt>
                <c:pt idx="38">
                  <c:v>201403</c:v>
                </c:pt>
                <c:pt idx="39">
                  <c:v>201404</c:v>
                </c:pt>
                <c:pt idx="40">
                  <c:v>201405</c:v>
                </c:pt>
                <c:pt idx="41">
                  <c:v>201406</c:v>
                </c:pt>
                <c:pt idx="42">
                  <c:v>201407</c:v>
                </c:pt>
                <c:pt idx="43">
                  <c:v>201408</c:v>
                </c:pt>
                <c:pt idx="44">
                  <c:v>201409</c:v>
                </c:pt>
                <c:pt idx="45">
                  <c:v>201410</c:v>
                </c:pt>
                <c:pt idx="46">
                  <c:v>201411</c:v>
                </c:pt>
                <c:pt idx="47">
                  <c:v>201412</c:v>
                </c:pt>
              </c:strCache>
            </c:strRef>
          </c:cat>
          <c:val>
            <c:numRef>
              <c:f>'Ark1'!$B$4:$AW$4</c:f>
              <c:numCache>
                <c:formatCode>General</c:formatCode>
                <c:ptCount val="48"/>
                <c:pt idx="0">
                  <c:v>539489171</c:v>
                </c:pt>
                <c:pt idx="1">
                  <c:v>498142097</c:v>
                </c:pt>
                <c:pt idx="2">
                  <c:v>549823297</c:v>
                </c:pt>
                <c:pt idx="3">
                  <c:v>451473734</c:v>
                </c:pt>
                <c:pt idx="4">
                  <c:v>517333791</c:v>
                </c:pt>
                <c:pt idx="5">
                  <c:v>465413896</c:v>
                </c:pt>
                <c:pt idx="6">
                  <c:v>438314216</c:v>
                </c:pt>
                <c:pt idx="7">
                  <c:v>491426925</c:v>
                </c:pt>
                <c:pt idx="8">
                  <c:v>488664298</c:v>
                </c:pt>
                <c:pt idx="9">
                  <c:v>488082684</c:v>
                </c:pt>
                <c:pt idx="10">
                  <c:v>480105873</c:v>
                </c:pt>
                <c:pt idx="11">
                  <c:v>455967240</c:v>
                </c:pt>
                <c:pt idx="12">
                  <c:v>497474339</c:v>
                </c:pt>
                <c:pt idx="13">
                  <c:v>460647347</c:v>
                </c:pt>
                <c:pt idx="14">
                  <c:v>479595620</c:v>
                </c:pt>
                <c:pt idx="15">
                  <c:v>440693229</c:v>
                </c:pt>
                <c:pt idx="16">
                  <c:v>465295413</c:v>
                </c:pt>
                <c:pt idx="17">
                  <c:v>447275393</c:v>
                </c:pt>
                <c:pt idx="18">
                  <c:v>392634884</c:v>
                </c:pt>
                <c:pt idx="19">
                  <c:v>445524116</c:v>
                </c:pt>
                <c:pt idx="20">
                  <c:v>422881064</c:v>
                </c:pt>
                <c:pt idx="21">
                  <c:v>441152638</c:v>
                </c:pt>
                <c:pt idx="22">
                  <c:v>416709279</c:v>
                </c:pt>
                <c:pt idx="23">
                  <c:v>387671436</c:v>
                </c:pt>
                <c:pt idx="24">
                  <c:v>436100285</c:v>
                </c:pt>
                <c:pt idx="25">
                  <c:v>370513599</c:v>
                </c:pt>
                <c:pt idx="26">
                  <c:v>379493758</c:v>
                </c:pt>
                <c:pt idx="27">
                  <c:v>399409024</c:v>
                </c:pt>
                <c:pt idx="28">
                  <c:v>384358257</c:v>
                </c:pt>
                <c:pt idx="29">
                  <c:v>353186433</c:v>
                </c:pt>
                <c:pt idx="30">
                  <c:v>301351207</c:v>
                </c:pt>
                <c:pt idx="31">
                  <c:v>344750901</c:v>
                </c:pt>
                <c:pt idx="32">
                  <c:v>350983004</c:v>
                </c:pt>
                <c:pt idx="33">
                  <c:v>374146176</c:v>
                </c:pt>
                <c:pt idx="34">
                  <c:v>388970817</c:v>
                </c:pt>
                <c:pt idx="35">
                  <c:v>337805957</c:v>
                </c:pt>
                <c:pt idx="36">
                  <c:v>372245432</c:v>
                </c:pt>
                <c:pt idx="37">
                  <c:v>330990397</c:v>
                </c:pt>
                <c:pt idx="38">
                  <c:v>352400887</c:v>
                </c:pt>
                <c:pt idx="39">
                  <c:v>305150188</c:v>
                </c:pt>
                <c:pt idx="40">
                  <c:v>326028534</c:v>
                </c:pt>
                <c:pt idx="41">
                  <c:v>320181580</c:v>
                </c:pt>
                <c:pt idx="42">
                  <c:v>283428218</c:v>
                </c:pt>
                <c:pt idx="43">
                  <c:v>314224254</c:v>
                </c:pt>
                <c:pt idx="44">
                  <c:v>322417331</c:v>
                </c:pt>
                <c:pt idx="45">
                  <c:v>344540366</c:v>
                </c:pt>
                <c:pt idx="46">
                  <c:v>322250718</c:v>
                </c:pt>
                <c:pt idx="47">
                  <c:v>316877750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95361904"/>
        <c:axId val="295362296"/>
      </c:areaChart>
      <c:catAx>
        <c:axId val="295361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000">
                <a:solidFill>
                  <a:srgbClr val="333333"/>
                </a:solidFill>
              </a:defRPr>
            </a:pPr>
            <a:endParaRPr lang="nb-NO"/>
          </a:p>
        </c:txPr>
        <c:crossAx val="295362296"/>
        <c:crosses val="autoZero"/>
        <c:auto val="0"/>
        <c:lblAlgn val="ctr"/>
        <c:lblOffset val="100"/>
        <c:noMultiLvlLbl val="0"/>
      </c:catAx>
      <c:valAx>
        <c:axId val="295362296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txPr>
          <a:bodyPr/>
          <a:lstStyle/>
          <a:p>
            <a:pPr>
              <a:defRPr sz="1000">
                <a:solidFill>
                  <a:srgbClr val="333333"/>
                </a:solidFill>
              </a:defRPr>
            </a:pPr>
            <a:endParaRPr lang="nb-NO"/>
          </a:p>
        </c:txPr>
        <c:crossAx val="295361904"/>
        <c:crosses val="autoZero"/>
        <c:crossBetween val="midCat"/>
      </c:valAx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0.29393205367059644"/>
          <c:y val="8.3445607845534481E-2"/>
          <c:w val="0.6633692967618281"/>
          <c:h val="7.5884063539747276E-2"/>
        </c:manualLayout>
      </c:layout>
      <c:overlay val="0"/>
      <c:spPr>
        <a:ln>
          <a:solidFill>
            <a:sysClr val="window" lastClr="FFFFFF">
              <a:lumMod val="50000"/>
            </a:sysClr>
          </a:solidFill>
        </a:ln>
      </c:spPr>
      <c:txPr>
        <a:bodyPr/>
        <a:lstStyle/>
        <a:p>
          <a:pPr>
            <a:defRPr sz="1050" b="1">
              <a:solidFill>
                <a:srgbClr val="333333"/>
              </a:solidFill>
            </a:defRPr>
          </a:pPr>
          <a:endParaRPr lang="nb-NO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nb-NO"/>
    </a:p>
  </c:txPr>
  <c:externalData r:id="rId2">
    <c:autoUpdate val="0"/>
  </c:externalData>
  <c:userShapes r:id="rId3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715667125818052"/>
          <c:y val="0.13790696840408875"/>
          <c:w val="0.82743133808041647"/>
          <c:h val="0.585329500975864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Kolonne1</c:v>
                </c:pt>
              </c:strCache>
            </c:strRef>
          </c:tx>
          <c:spPr>
            <a:solidFill>
              <a:srgbClr val="C50017"/>
            </a:solidFill>
            <a:ln>
              <a:solidFill>
                <a:schemeClr val="accent3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'Ark1'!$A$2:$A$4</c:f>
              <c:strCache>
                <c:ptCount val="3"/>
                <c:pt idx="0">
                  <c:v>Sidevisninger 2012</c:v>
                </c:pt>
                <c:pt idx="1">
                  <c:v>Sidevisninger 2013</c:v>
                </c:pt>
                <c:pt idx="2">
                  <c:v>Sidevisninger 2014</c:v>
                </c:pt>
              </c:strCache>
            </c:strRef>
          </c:cat>
          <c:val>
            <c:numRef>
              <c:f>'Ark1'!$B$2:$B$4</c:f>
              <c:numCache>
                <c:formatCode>#,##0</c:formatCode>
                <c:ptCount val="3"/>
                <c:pt idx="0">
                  <c:v>11832673</c:v>
                </c:pt>
                <c:pt idx="1">
                  <c:v>18812454</c:v>
                </c:pt>
                <c:pt idx="2">
                  <c:v>24020349.999999993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5363080"/>
        <c:axId val="295363472"/>
      </c:barChart>
      <c:catAx>
        <c:axId val="295363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</c:spPr>
        <c:crossAx val="295363472"/>
        <c:crosses val="autoZero"/>
        <c:auto val="0"/>
        <c:lblAlgn val="ctr"/>
        <c:lblOffset val="100"/>
        <c:noMultiLvlLbl val="0"/>
      </c:catAx>
      <c:valAx>
        <c:axId val="295363472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crossAx val="295363080"/>
        <c:crosses val="autoZero"/>
        <c:crossBetween val="between"/>
      </c:valAx>
      <c:spPr>
        <a:noFill/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800"/>
      </a:pPr>
      <a:endParaRPr lang="nb-NO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019039807524058"/>
          <c:y val="0"/>
          <c:w val="0.76908484623934803"/>
          <c:h val="0.8721228419698859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Sidevisninger (000) mobilportaler 2011</c:v>
                </c:pt>
              </c:strCache>
            </c:strRef>
          </c:tx>
          <c:spPr>
            <a:solidFill>
              <a:srgbClr val="EF5205">
                <a:lumMod val="40000"/>
                <a:lumOff val="60000"/>
              </a:srgbClr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Lbls>
            <c:numFmt formatCode="#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>
                    <a:solidFill>
                      <a:schemeClr val="tx1"/>
                    </a:solidFill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'Ark1'!$A$2:$A$21</c:f>
              <c:strCache>
                <c:ptCount val="10"/>
                <c:pt idx="0">
                  <c:v>DN Mobil</c:v>
                </c:pt>
                <c:pt idx="1">
                  <c:v>Nordlys</c:v>
                </c:pt>
                <c:pt idx="2">
                  <c:v>Aftenbladet Mobil</c:v>
                </c:pt>
                <c:pt idx="3">
                  <c:v>Seher Mobil</c:v>
                </c:pt>
                <c:pt idx="4">
                  <c:v>BT mobil</c:v>
                </c:pt>
                <c:pt idx="5">
                  <c:v>Adressa Mobil</c:v>
                </c:pt>
                <c:pt idx="6">
                  <c:v>Klikk.no Mobil</c:v>
                </c:pt>
                <c:pt idx="7">
                  <c:v>Aftenposten Mobil</c:v>
                </c:pt>
                <c:pt idx="8">
                  <c:v>Dagbladet mobil</c:v>
                </c:pt>
                <c:pt idx="9">
                  <c:v>VG Mobil</c:v>
                </c:pt>
              </c:strCache>
            </c:strRef>
          </c:cat>
          <c:val>
            <c:numRef>
              <c:f>'Ark1'!$B$2:$B$21</c:f>
            </c:numRef>
          </c:val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Sidevisninger (000) mobilportaler 2012</c:v>
                </c:pt>
              </c:strCache>
            </c:strRef>
          </c:tx>
          <c:spPr>
            <a:solidFill>
              <a:srgbClr val="F7911E"/>
            </a:solidFill>
          </c:spPr>
          <c:invertIfNegative val="0"/>
          <c:dLbls>
            <c:numFmt formatCode="#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>
                    <a:solidFill>
                      <a:schemeClr val="tx1"/>
                    </a:solidFill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'Ark1'!$A$2:$A$21</c:f>
              <c:strCache>
                <c:ptCount val="10"/>
                <c:pt idx="0">
                  <c:v>DN Mobil</c:v>
                </c:pt>
                <c:pt idx="1">
                  <c:v>Nordlys</c:v>
                </c:pt>
                <c:pt idx="2">
                  <c:v>Aftenbladet Mobil</c:v>
                </c:pt>
                <c:pt idx="3">
                  <c:v>Seher Mobil</c:v>
                </c:pt>
                <c:pt idx="4">
                  <c:v>BT mobil</c:v>
                </c:pt>
                <c:pt idx="5">
                  <c:v>Adressa Mobil</c:v>
                </c:pt>
                <c:pt idx="6">
                  <c:v>Klikk.no Mobil</c:v>
                </c:pt>
                <c:pt idx="7">
                  <c:v>Aftenposten Mobil</c:v>
                </c:pt>
                <c:pt idx="8">
                  <c:v>Dagbladet mobil</c:v>
                </c:pt>
                <c:pt idx="9">
                  <c:v>VG Mobil</c:v>
                </c:pt>
              </c:strCache>
            </c:strRef>
          </c:cat>
          <c:val>
            <c:numRef>
              <c:f>'Ark1'!$C$2:$C$21</c:f>
            </c:numRef>
          </c:val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Sidevisninger (000) mobilportaler 2013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'Ark1'!$A$2:$A$21</c:f>
              <c:strCache>
                <c:ptCount val="10"/>
                <c:pt idx="0">
                  <c:v>DN Mobil</c:v>
                </c:pt>
                <c:pt idx="1">
                  <c:v>Nordlys</c:v>
                </c:pt>
                <c:pt idx="2">
                  <c:v>Aftenbladet Mobil</c:v>
                </c:pt>
                <c:pt idx="3">
                  <c:v>Seher Mobil</c:v>
                </c:pt>
                <c:pt idx="4">
                  <c:v>BT mobil</c:v>
                </c:pt>
                <c:pt idx="5">
                  <c:v>Adressa Mobil</c:v>
                </c:pt>
                <c:pt idx="6">
                  <c:v>Klikk.no Mobil</c:v>
                </c:pt>
                <c:pt idx="7">
                  <c:v>Aftenposten Mobil</c:v>
                </c:pt>
                <c:pt idx="8">
                  <c:v>Dagbladet mobil</c:v>
                </c:pt>
                <c:pt idx="9">
                  <c:v>VG Mobil</c:v>
                </c:pt>
              </c:strCache>
            </c:strRef>
          </c:cat>
          <c:val>
            <c:numRef>
              <c:f>'Ark1'!$D$2:$D$21</c:f>
              <c:numCache>
                <c:formatCode>General</c:formatCode>
                <c:ptCount val="10"/>
                <c:pt idx="0" formatCode="0">
                  <c:v>84.3</c:v>
                </c:pt>
                <c:pt idx="2" formatCode="0">
                  <c:v>166.1</c:v>
                </c:pt>
                <c:pt idx="3" formatCode="0">
                  <c:v>243.91200000000001</c:v>
                </c:pt>
                <c:pt idx="4" formatCode="0">
                  <c:v>290.50700000000001</c:v>
                </c:pt>
                <c:pt idx="5" formatCode="0">
                  <c:v>283.20100000000002</c:v>
                </c:pt>
                <c:pt idx="6" formatCode="0">
                  <c:v>341.10300000000001</c:v>
                </c:pt>
                <c:pt idx="7" formatCode="0">
                  <c:v>596.71400000000006</c:v>
                </c:pt>
                <c:pt idx="8" formatCode="0">
                  <c:v>1475.6320000000001</c:v>
                </c:pt>
                <c:pt idx="9" formatCode="0">
                  <c:v>4620.6149999999998</c:v>
                </c:pt>
              </c:numCache>
            </c:numRef>
          </c:val>
        </c:ser>
        <c:ser>
          <c:idx val="3"/>
          <c:order val="3"/>
          <c:tx>
            <c:strRef>
              <c:f>'Ark1'!$E$1</c:f>
              <c:strCache>
                <c:ptCount val="1"/>
                <c:pt idx="0">
                  <c:v>Sidevisninger (000) mobilportaler 2014</c:v>
                </c:pt>
              </c:strCache>
            </c:strRef>
          </c:tx>
          <c:spPr>
            <a:solidFill>
              <a:srgbClr val="EF520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'Ark1'!$A$2:$A$21</c:f>
              <c:strCache>
                <c:ptCount val="10"/>
                <c:pt idx="0">
                  <c:v>DN Mobil</c:v>
                </c:pt>
                <c:pt idx="1">
                  <c:v>Nordlys</c:v>
                </c:pt>
                <c:pt idx="2">
                  <c:v>Aftenbladet Mobil</c:v>
                </c:pt>
                <c:pt idx="3">
                  <c:v>Seher Mobil</c:v>
                </c:pt>
                <c:pt idx="4">
                  <c:v>BT mobil</c:v>
                </c:pt>
                <c:pt idx="5">
                  <c:v>Adressa Mobil</c:v>
                </c:pt>
                <c:pt idx="6">
                  <c:v>Klikk.no Mobil</c:v>
                </c:pt>
                <c:pt idx="7">
                  <c:v>Aftenposten Mobil</c:v>
                </c:pt>
                <c:pt idx="8">
                  <c:v>Dagbladet mobil</c:v>
                </c:pt>
                <c:pt idx="9">
                  <c:v>VG Mobil</c:v>
                </c:pt>
              </c:strCache>
            </c:strRef>
          </c:cat>
          <c:val>
            <c:numRef>
              <c:f>'Ark1'!$E$2:$E$21</c:f>
              <c:numCache>
                <c:formatCode>0</c:formatCode>
                <c:ptCount val="10"/>
                <c:pt idx="0">
                  <c:v>110.90782352941176</c:v>
                </c:pt>
                <c:pt idx="1">
                  <c:v>183.91649019607843</c:v>
                </c:pt>
                <c:pt idx="2">
                  <c:v>214.0748431372549</c:v>
                </c:pt>
                <c:pt idx="3">
                  <c:v>298.15456862745094</c:v>
                </c:pt>
                <c:pt idx="4">
                  <c:v>334.71062745098044</c:v>
                </c:pt>
                <c:pt idx="5">
                  <c:v>382.00190196078432</c:v>
                </c:pt>
                <c:pt idx="6">
                  <c:v>463.74676470588236</c:v>
                </c:pt>
                <c:pt idx="7">
                  <c:v>688.82625490196085</c:v>
                </c:pt>
                <c:pt idx="8">
                  <c:v>2095.8019607843139</c:v>
                </c:pt>
                <c:pt idx="9">
                  <c:v>6048.003843137255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0"/>
        <c:axId val="295364256"/>
        <c:axId val="295364648"/>
      </c:barChart>
      <c:catAx>
        <c:axId val="29536425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0" b="1">
                <a:solidFill>
                  <a:srgbClr val="333333"/>
                </a:solidFill>
              </a:defRPr>
            </a:pPr>
            <a:endParaRPr lang="nb-NO"/>
          </a:p>
        </c:txPr>
        <c:crossAx val="295364648"/>
        <c:crosses val="autoZero"/>
        <c:auto val="1"/>
        <c:lblAlgn val="ctr"/>
        <c:lblOffset val="100"/>
        <c:tickLblSkip val="1"/>
        <c:noMultiLvlLbl val="0"/>
      </c:catAx>
      <c:valAx>
        <c:axId val="295364648"/>
        <c:scaling>
          <c:orientation val="minMax"/>
        </c:scaling>
        <c:delete val="1"/>
        <c:axPos val="b"/>
        <c:numFmt formatCode="0" sourceLinked="1"/>
        <c:majorTickMark val="out"/>
        <c:minorTickMark val="none"/>
        <c:tickLblPos val="nextTo"/>
        <c:crossAx val="295364256"/>
        <c:crosses val="autoZero"/>
        <c:crossBetween val="between"/>
        <c:majorUnit val="1"/>
      </c:valAx>
    </c:plotArea>
    <c:legend>
      <c:legendPos val="b"/>
      <c:layout>
        <c:manualLayout>
          <c:xMode val="edge"/>
          <c:yMode val="edge"/>
          <c:x val="0.51176881014873143"/>
          <c:y val="0.16543968005271389"/>
          <c:w val="0.48592169728783902"/>
          <c:h val="0.11655376247996979"/>
        </c:manualLayout>
      </c:layout>
      <c:overlay val="0"/>
      <c:spPr>
        <a:ln>
          <a:solidFill>
            <a:srgbClr val="797979"/>
          </a:solidFill>
        </a:ln>
      </c:spPr>
      <c:txPr>
        <a:bodyPr/>
        <a:lstStyle/>
        <a:p>
          <a:pPr>
            <a:defRPr sz="1050" b="1"/>
          </a:pPr>
          <a:endParaRPr lang="nb-NO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nb-NO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43604076167026"/>
          <c:y val="3.3304510345808599E-2"/>
          <c:w val="0.76908484623934803"/>
          <c:h val="0.7712713546036520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Snitt sidevisninger (000) per dag 2012</c:v>
                </c:pt>
              </c:strCache>
            </c:strRef>
          </c:tx>
          <c:spPr>
            <a:solidFill>
              <a:srgbClr val="EF5205">
                <a:lumMod val="40000"/>
                <a:lumOff val="60000"/>
              </a:srgbClr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Lbls>
            <c:numFmt formatCode="#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>
                    <a:solidFill>
                      <a:schemeClr val="tx1"/>
                    </a:solidFill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'Ark1'!$A$2:$A$21</c:f>
              <c:strCache>
                <c:ptCount val="7"/>
                <c:pt idx="0">
                  <c:v>Seoghør.no</c:v>
                </c:pt>
                <c:pt idx="1">
                  <c:v>Adressa.no</c:v>
                </c:pt>
                <c:pt idx="2">
                  <c:v>Bt.no</c:v>
                </c:pt>
                <c:pt idx="3">
                  <c:v>Klikk.no</c:v>
                </c:pt>
                <c:pt idx="4">
                  <c:v>Aftenposten.no</c:v>
                </c:pt>
                <c:pt idx="5">
                  <c:v>Dagbladet.no</c:v>
                </c:pt>
                <c:pt idx="6">
                  <c:v>VG Nett</c:v>
                </c:pt>
              </c:strCache>
            </c:strRef>
          </c:cat>
          <c:val>
            <c:numRef>
              <c:f>'Ark1'!$B$2:$B$21</c:f>
            </c:numRef>
          </c:val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Snitt sidevisninger per dag 2013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numFmt formatCode="#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>
                    <a:solidFill>
                      <a:schemeClr val="tx1"/>
                    </a:solidFill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'Ark1'!$A$2:$A$21</c:f>
              <c:strCache>
                <c:ptCount val="7"/>
                <c:pt idx="0">
                  <c:v>Seoghør.no</c:v>
                </c:pt>
                <c:pt idx="1">
                  <c:v>Adressa.no</c:v>
                </c:pt>
                <c:pt idx="2">
                  <c:v>Bt.no</c:v>
                </c:pt>
                <c:pt idx="3">
                  <c:v>Klikk.no</c:v>
                </c:pt>
                <c:pt idx="4">
                  <c:v>Aftenposten.no</c:v>
                </c:pt>
                <c:pt idx="5">
                  <c:v>Dagbladet.no</c:v>
                </c:pt>
                <c:pt idx="6">
                  <c:v>VG Nett</c:v>
                </c:pt>
              </c:strCache>
            </c:strRef>
          </c:cat>
          <c:val>
            <c:numRef>
              <c:f>'Ark1'!$C$2:$C$21</c:f>
              <c:numCache>
                <c:formatCode>General</c:formatCode>
                <c:ptCount val="7"/>
                <c:pt idx="0">
                  <c:v>527.46400000000006</c:v>
                </c:pt>
                <c:pt idx="1">
                  <c:v>896.91800000000001</c:v>
                </c:pt>
                <c:pt idx="2">
                  <c:v>957.54</c:v>
                </c:pt>
                <c:pt idx="3">
                  <c:v>961.59799999999996</c:v>
                </c:pt>
                <c:pt idx="4">
                  <c:v>2235.422</c:v>
                </c:pt>
                <c:pt idx="5">
                  <c:v>5397.36</c:v>
                </c:pt>
                <c:pt idx="6">
                  <c:v>9803.5959999999995</c:v>
                </c:pt>
              </c:numCache>
            </c:numRef>
          </c:val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Snitt sidevisninger per dag 2014</c:v>
                </c:pt>
              </c:strCache>
            </c:strRef>
          </c:tx>
          <c:spPr>
            <a:solidFill>
              <a:srgbClr val="EF5205"/>
            </a:solidFill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'Ark1'!$A$2:$A$21</c:f>
              <c:strCache>
                <c:ptCount val="7"/>
                <c:pt idx="0">
                  <c:v>Seoghør.no</c:v>
                </c:pt>
                <c:pt idx="1">
                  <c:v>Adressa.no</c:v>
                </c:pt>
                <c:pt idx="2">
                  <c:v>Bt.no</c:v>
                </c:pt>
                <c:pt idx="3">
                  <c:v>Klikk.no</c:v>
                </c:pt>
                <c:pt idx="4">
                  <c:v>Aftenposten.no</c:v>
                </c:pt>
                <c:pt idx="5">
                  <c:v>Dagbladet.no</c:v>
                </c:pt>
                <c:pt idx="6">
                  <c:v>VG Nett</c:v>
                </c:pt>
              </c:strCache>
            </c:strRef>
          </c:cat>
          <c:val>
            <c:numRef>
              <c:f>'Ark1'!$D$2:$D$21</c:f>
              <c:numCache>
                <c:formatCode>General</c:formatCode>
                <c:ptCount val="7"/>
                <c:pt idx="0">
                  <c:v>473.33800000000002</c:v>
                </c:pt>
                <c:pt idx="1">
                  <c:v>905.096</c:v>
                </c:pt>
                <c:pt idx="2">
                  <c:v>878.95699999999999</c:v>
                </c:pt>
                <c:pt idx="3">
                  <c:v>836.80600000000004</c:v>
                </c:pt>
                <c:pt idx="4">
                  <c:v>1658.905</c:v>
                </c:pt>
                <c:pt idx="5">
                  <c:v>5698.3559999999998</c:v>
                </c:pt>
                <c:pt idx="6">
                  <c:v>10039.098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0"/>
        <c:axId val="295365432"/>
        <c:axId val="295931912"/>
      </c:barChart>
      <c:catAx>
        <c:axId val="29536543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0">
                <a:solidFill>
                  <a:srgbClr val="333333"/>
                </a:solidFill>
              </a:defRPr>
            </a:pPr>
            <a:endParaRPr lang="nb-NO"/>
          </a:p>
        </c:txPr>
        <c:crossAx val="295931912"/>
        <c:crosses val="autoZero"/>
        <c:auto val="1"/>
        <c:lblAlgn val="ctr"/>
        <c:lblOffset val="100"/>
        <c:tickLblSkip val="1"/>
        <c:noMultiLvlLbl val="0"/>
      </c:catAx>
      <c:valAx>
        <c:axId val="2959319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95365432"/>
        <c:crosses val="autoZero"/>
        <c:crossBetween val="between"/>
        <c:majorUnit val="1"/>
      </c:valAx>
    </c:plotArea>
    <c:legend>
      <c:legendPos val="b"/>
      <c:layout>
        <c:manualLayout>
          <c:xMode val="edge"/>
          <c:yMode val="edge"/>
          <c:x val="0.43741251498805328"/>
          <c:y val="0.57361875359565584"/>
          <c:w val="0.39436945150288966"/>
          <c:h val="8.9464705562279562E-2"/>
        </c:manualLayout>
      </c:layout>
      <c:overlay val="0"/>
      <c:txPr>
        <a:bodyPr/>
        <a:lstStyle/>
        <a:p>
          <a:pPr>
            <a:defRPr sz="1000"/>
          </a:pPr>
          <a:endParaRPr lang="nb-NO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nb-NO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154934649760715"/>
          <c:y val="7.5360573642313002E-3"/>
          <c:w val="0.78564811268964718"/>
          <c:h val="0.98867670288119147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'Ark1'!#REF!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'Ark1'!$A$1:$A$11</c:f>
              <c:strCache>
                <c:ptCount val="11"/>
                <c:pt idx="1">
                  <c:v>Foreldre</c:v>
                </c:pt>
                <c:pt idx="2">
                  <c:v>PC, lyd og bilde</c:v>
                </c:pt>
                <c:pt idx="3">
                  <c:v>Ung kvinne</c:v>
                </c:pt>
                <c:pt idx="4">
                  <c:v>Fagblader</c:v>
                </c:pt>
                <c:pt idx="5">
                  <c:v>Mann</c:v>
                </c:pt>
                <c:pt idx="6">
                  <c:v>Mat, helse, livsstil, hobby</c:v>
                </c:pt>
                <c:pt idx="7">
                  <c:v>Kvinne</c:v>
                </c:pt>
                <c:pt idx="8">
                  <c:v>Innsikt/Økonomi</c:v>
                </c:pt>
                <c:pt idx="9">
                  <c:v>Jakt/Friluft</c:v>
                </c:pt>
                <c:pt idx="10">
                  <c:v>Sport/reise/vitenskap</c:v>
                </c:pt>
              </c:strCache>
            </c:strRef>
          </c:cat>
          <c:val>
            <c:numRef>
              <c:f>'Ark1'!$C$1:$C$6</c:f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0"/>
        <c:axId val="291233992"/>
        <c:axId val="291234384"/>
      </c:barChart>
      <c:catAx>
        <c:axId val="291233992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100" b="1"/>
            </a:pPr>
            <a:endParaRPr lang="nb-NO"/>
          </a:p>
        </c:txPr>
        <c:crossAx val="291234384"/>
        <c:crosses val="autoZero"/>
        <c:auto val="1"/>
        <c:lblAlgn val="ctr"/>
        <c:lblOffset val="100"/>
        <c:noMultiLvlLbl val="0"/>
      </c:catAx>
      <c:valAx>
        <c:axId val="2912343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91233992"/>
        <c:crosses val="autoZero"/>
        <c:crossBetween val="between"/>
        <c:majorUnit val="1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nb-NO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295059932797236"/>
          <c:y val="1.132327233412465E-2"/>
          <c:w val="0.78564811268964718"/>
          <c:h val="0.9886767028811914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'Ark1'!$C$1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nb-N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'Ark1'!$C$2:$C$21</c:f>
              <c:numCache>
                <c:formatCode>General</c:formatCode>
                <c:ptCount val="13"/>
                <c:pt idx="0">
                  <c:v>231</c:v>
                </c:pt>
                <c:pt idx="1">
                  <c:v>281</c:v>
                </c:pt>
                <c:pt idx="2">
                  <c:v>268</c:v>
                </c:pt>
                <c:pt idx="3">
                  <c:v>296</c:v>
                </c:pt>
                <c:pt idx="4">
                  <c:v>295</c:v>
                </c:pt>
                <c:pt idx="5">
                  <c:v>316</c:v>
                </c:pt>
                <c:pt idx="6">
                  <c:v>321</c:v>
                </c:pt>
                <c:pt idx="7">
                  <c:v>288</c:v>
                </c:pt>
                <c:pt idx="8">
                  <c:v>372</c:v>
                </c:pt>
                <c:pt idx="9">
                  <c:v>502</c:v>
                </c:pt>
                <c:pt idx="10">
                  <c:v>543</c:v>
                </c:pt>
                <c:pt idx="11">
                  <c:v>566</c:v>
                </c:pt>
                <c:pt idx="12">
                  <c:v>560</c:v>
                </c:pt>
              </c:numCache>
            </c:numRef>
          </c:val>
        </c:ser>
        <c:ser>
          <c:idx val="1"/>
          <c:order val="1"/>
          <c:tx>
            <c:strRef>
              <c:f>'Ark1'!$B$1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'Ark1'!$A$2:$A$21</c:f>
              <c:strCache>
                <c:ptCount val="13"/>
                <c:pt idx="0">
                  <c:v>Aftenposten Innsikt</c:v>
                </c:pt>
                <c:pt idx="1">
                  <c:v>Norsk Ukeblad</c:v>
                </c:pt>
                <c:pt idx="2">
                  <c:v>National Geographic Norge</c:v>
                </c:pt>
                <c:pt idx="3">
                  <c:v>Her &amp; Nå</c:v>
                </c:pt>
                <c:pt idx="4">
                  <c:v>Teknisk Ukeblad</c:v>
                </c:pt>
                <c:pt idx="5">
                  <c:v>Vi over 60</c:v>
                </c:pt>
                <c:pt idx="6">
                  <c:v>Familien</c:v>
                </c:pt>
                <c:pt idx="7">
                  <c:v>Vi Menn</c:v>
                </c:pt>
                <c:pt idx="8">
                  <c:v>Donald Duck &amp; Co</c:v>
                </c:pt>
                <c:pt idx="9">
                  <c:v>Hjemmet</c:v>
                </c:pt>
                <c:pt idx="10">
                  <c:v>Illustrert Vitenskap</c:v>
                </c:pt>
                <c:pt idx="11">
                  <c:v>Se og Hør Tirsdag</c:v>
                </c:pt>
                <c:pt idx="12">
                  <c:v>Tegneseriebladet PONDUS</c:v>
                </c:pt>
              </c:strCache>
            </c:strRef>
          </c:cat>
          <c:val>
            <c:numRef>
              <c:f>'Ark1'!$B$2:$B$21</c:f>
              <c:numCache>
                <c:formatCode>General</c:formatCode>
                <c:ptCount val="13"/>
                <c:pt idx="0">
                  <c:v>275</c:v>
                </c:pt>
                <c:pt idx="1">
                  <c:v>277</c:v>
                </c:pt>
                <c:pt idx="2">
                  <c:v>284</c:v>
                </c:pt>
                <c:pt idx="3">
                  <c:v>294</c:v>
                </c:pt>
                <c:pt idx="4">
                  <c:v>295</c:v>
                </c:pt>
                <c:pt idx="5">
                  <c:v>310</c:v>
                </c:pt>
                <c:pt idx="6">
                  <c:v>317</c:v>
                </c:pt>
                <c:pt idx="7">
                  <c:v>334</c:v>
                </c:pt>
                <c:pt idx="8">
                  <c:v>365</c:v>
                </c:pt>
                <c:pt idx="9">
                  <c:v>492</c:v>
                </c:pt>
                <c:pt idx="10">
                  <c:v>512</c:v>
                </c:pt>
                <c:pt idx="11">
                  <c:v>515</c:v>
                </c:pt>
                <c:pt idx="12">
                  <c:v>533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0"/>
        <c:axId val="291235168"/>
        <c:axId val="291235560"/>
      </c:barChart>
      <c:catAx>
        <c:axId val="2912351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000"/>
            </a:pPr>
            <a:endParaRPr lang="nb-NO"/>
          </a:p>
        </c:txPr>
        <c:crossAx val="291235560"/>
        <c:crosses val="autoZero"/>
        <c:auto val="1"/>
        <c:lblAlgn val="ctr"/>
        <c:lblOffset val="100"/>
        <c:noMultiLvlLbl val="0"/>
      </c:catAx>
      <c:valAx>
        <c:axId val="2912355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91235168"/>
        <c:crosses val="autoZero"/>
        <c:crossBetween val="between"/>
        <c:majorUnit val="1"/>
      </c:valAx>
    </c:plotArea>
    <c:legend>
      <c:legendPos val="r"/>
      <c:layout/>
      <c:overlay val="0"/>
      <c:spPr>
        <a:ln>
          <a:noFill/>
        </a:ln>
      </c:spPr>
    </c:legend>
    <c:plotVisOnly val="1"/>
    <c:dispBlanksAs val="gap"/>
    <c:showDLblsOverMax val="0"/>
  </c:chart>
  <c:txPr>
    <a:bodyPr/>
    <a:lstStyle/>
    <a:p>
      <a:pPr>
        <a:defRPr sz="1400"/>
      </a:pPr>
      <a:endParaRPr lang="nb-NO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154934649760715"/>
          <c:y val="7.5360573642313002E-3"/>
          <c:w val="0.78564811268964718"/>
          <c:h val="0.98867670288119147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'Ark1'!#REF!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'Ark1'!$A$1:$A$11</c:f>
              <c:strCache>
                <c:ptCount val="11"/>
                <c:pt idx="1">
                  <c:v>Foreldre</c:v>
                </c:pt>
                <c:pt idx="2">
                  <c:v>PC, lyd og bilde</c:v>
                </c:pt>
                <c:pt idx="3">
                  <c:v>Ung kvinne</c:v>
                </c:pt>
                <c:pt idx="4">
                  <c:v>Fagblader</c:v>
                </c:pt>
                <c:pt idx="5">
                  <c:v>Mann</c:v>
                </c:pt>
                <c:pt idx="6">
                  <c:v>Mat, helse, livsstil, hobby</c:v>
                </c:pt>
                <c:pt idx="7">
                  <c:v>Kvinne</c:v>
                </c:pt>
                <c:pt idx="8">
                  <c:v>Innsikt/Økonomi</c:v>
                </c:pt>
                <c:pt idx="9">
                  <c:v>Jakt/Friluft</c:v>
                </c:pt>
                <c:pt idx="10">
                  <c:v>Sport/reise/vitenskap</c:v>
                </c:pt>
              </c:strCache>
            </c:strRef>
          </c:cat>
          <c:val>
            <c:numRef>
              <c:f>'Ark1'!$C$1:$C$6</c:f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0"/>
        <c:axId val="291795568"/>
        <c:axId val="291795960"/>
      </c:barChart>
      <c:catAx>
        <c:axId val="291795568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100" b="1"/>
            </a:pPr>
            <a:endParaRPr lang="nb-NO"/>
          </a:p>
        </c:txPr>
        <c:crossAx val="291795960"/>
        <c:crosses val="autoZero"/>
        <c:auto val="1"/>
        <c:lblAlgn val="ctr"/>
        <c:lblOffset val="100"/>
        <c:noMultiLvlLbl val="0"/>
      </c:catAx>
      <c:valAx>
        <c:axId val="2917959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91795568"/>
        <c:crosses val="autoZero"/>
        <c:crossBetween val="between"/>
        <c:majorUnit val="1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nb-NO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295059932797236"/>
          <c:y val="1.132327233412465E-2"/>
          <c:w val="0.78564811268964718"/>
          <c:h val="0.9886767028811914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'Ark1'!$C$1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nb-N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'Ark1'!$C$2:$C$10</c:f>
              <c:numCache>
                <c:formatCode>General</c:formatCode>
                <c:ptCount val="5"/>
                <c:pt idx="0">
                  <c:v>85</c:v>
                </c:pt>
                <c:pt idx="1">
                  <c:v>234</c:v>
                </c:pt>
                <c:pt idx="2">
                  <c:v>572</c:v>
                </c:pt>
                <c:pt idx="3">
                  <c:v>723</c:v>
                </c:pt>
                <c:pt idx="4">
                  <c:v>713</c:v>
                </c:pt>
              </c:numCache>
            </c:numRef>
          </c:val>
        </c:ser>
        <c:ser>
          <c:idx val="1"/>
          <c:order val="1"/>
          <c:tx>
            <c:strRef>
              <c:f>'Ark1'!$B$1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'Ark1'!$A$2:$A$10</c:f>
              <c:strCache>
                <c:ptCount val="5"/>
                <c:pt idx="0">
                  <c:v>Finansavisen MOTOR</c:v>
                </c:pt>
                <c:pt idx="1">
                  <c:v>Dagens Næringsliv D2</c:v>
                </c:pt>
                <c:pt idx="2">
                  <c:v>DAGBLADET Magasinet</c:v>
                </c:pt>
                <c:pt idx="3">
                  <c:v>Aftenposten      A-Magasinet</c:v>
                </c:pt>
                <c:pt idx="4">
                  <c:v>VG Helg</c:v>
                </c:pt>
              </c:strCache>
            </c:strRef>
          </c:cat>
          <c:val>
            <c:numRef>
              <c:f>'Ark1'!$B$2:$B$10</c:f>
              <c:numCache>
                <c:formatCode>General</c:formatCode>
                <c:ptCount val="5"/>
                <c:pt idx="0">
                  <c:v>99</c:v>
                </c:pt>
                <c:pt idx="1">
                  <c:v>245</c:v>
                </c:pt>
                <c:pt idx="2">
                  <c:v>497</c:v>
                </c:pt>
                <c:pt idx="3">
                  <c:v>703</c:v>
                </c:pt>
                <c:pt idx="4">
                  <c:v>721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0"/>
        <c:axId val="291796744"/>
        <c:axId val="291797136"/>
      </c:barChart>
      <c:catAx>
        <c:axId val="2917967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/>
            </a:pPr>
            <a:endParaRPr lang="nb-NO"/>
          </a:p>
        </c:txPr>
        <c:crossAx val="291797136"/>
        <c:crosses val="autoZero"/>
        <c:auto val="1"/>
        <c:lblAlgn val="ctr"/>
        <c:lblOffset val="100"/>
        <c:noMultiLvlLbl val="0"/>
      </c:catAx>
      <c:valAx>
        <c:axId val="2917971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91796744"/>
        <c:crosses val="autoZero"/>
        <c:crossBetween val="between"/>
        <c:majorUnit val="1"/>
      </c:valAx>
    </c:plotArea>
    <c:legend>
      <c:legendPos val="r"/>
      <c:layout>
        <c:manualLayout>
          <c:xMode val="edge"/>
          <c:yMode val="edge"/>
          <c:x val="0.85439096366253509"/>
          <c:y val="0.63352687089052462"/>
          <c:w val="0.11898523256052584"/>
          <c:h val="0.1348693176446201"/>
        </c:manualLayout>
      </c:layout>
      <c:overlay val="0"/>
      <c:spPr>
        <a:ln>
          <a:solidFill>
            <a:schemeClr val="bg1">
              <a:lumMod val="50000"/>
            </a:schemeClr>
          </a:solidFill>
        </a:ln>
      </c:spPr>
      <c:txPr>
        <a:bodyPr/>
        <a:lstStyle/>
        <a:p>
          <a:pPr>
            <a:defRPr sz="1600" b="1"/>
          </a:pPr>
          <a:endParaRPr lang="nb-NO"/>
        </a:p>
      </c:txPr>
    </c:legend>
    <c:plotVisOnly val="1"/>
    <c:dispBlanksAs val="gap"/>
    <c:showDLblsOverMax val="0"/>
  </c:chart>
  <c:txPr>
    <a:bodyPr/>
    <a:lstStyle/>
    <a:p>
      <a:pPr>
        <a:defRPr sz="1400"/>
      </a:pPr>
      <a:endParaRPr lang="nb-NO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57233425068454"/>
          <c:y val="6.5898464112605151E-2"/>
          <c:w val="0.81490613330858963"/>
          <c:h val="0.859737829994992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'Ark1'!$A$2:$A$4</c:f>
              <c:strCache>
                <c:ptCount val="3"/>
                <c:pt idx="0">
                  <c:v>Snitt</c:v>
                </c:pt>
                <c:pt idx="1">
                  <c:v>Høyeste</c:v>
                </c:pt>
                <c:pt idx="2">
                  <c:v>Laveste</c:v>
                </c:pt>
              </c:strCache>
            </c:strRef>
          </c:cat>
          <c:val>
            <c:numRef>
              <c:f>'Ark1'!$B$2:$B$4</c:f>
              <c:numCache>
                <c:formatCode>0.0</c:formatCode>
                <c:ptCount val="3"/>
                <c:pt idx="0">
                  <c:v>3.4</c:v>
                </c:pt>
                <c:pt idx="1">
                  <c:v>6.1</c:v>
                </c:pt>
                <c:pt idx="2">
                  <c:v>2.5</c:v>
                </c:pt>
              </c:numCache>
            </c:numRef>
          </c:val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'Ark1'!$A$2:$A$4</c:f>
              <c:strCache>
                <c:ptCount val="3"/>
                <c:pt idx="0">
                  <c:v>Snitt</c:v>
                </c:pt>
                <c:pt idx="1">
                  <c:v>Høyeste</c:v>
                </c:pt>
                <c:pt idx="2">
                  <c:v>Laveste</c:v>
                </c:pt>
              </c:strCache>
            </c:strRef>
          </c:cat>
          <c:val>
            <c:numRef>
              <c:f>'Ark1'!$C$2:$C$4</c:f>
              <c:numCache>
                <c:formatCode>General</c:formatCode>
                <c:ptCount val="3"/>
                <c:pt idx="0">
                  <c:v>3.7</c:v>
                </c:pt>
                <c:pt idx="1">
                  <c:v>5.9</c:v>
                </c:pt>
                <c:pt idx="2">
                  <c:v>2.7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1797920"/>
        <c:axId val="291798312"/>
      </c:barChart>
      <c:catAx>
        <c:axId val="2917979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nb-NO"/>
          </a:p>
        </c:txPr>
        <c:crossAx val="291798312"/>
        <c:crosses val="autoZero"/>
        <c:auto val="1"/>
        <c:lblAlgn val="ctr"/>
        <c:lblOffset val="100"/>
        <c:noMultiLvlLbl val="0"/>
      </c:catAx>
      <c:valAx>
        <c:axId val="291798312"/>
        <c:scaling>
          <c:orientation val="minMax"/>
        </c:scaling>
        <c:delete val="0"/>
        <c:axPos val="l"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nb-NO"/>
          </a:p>
        </c:txPr>
        <c:crossAx val="29179792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4857938756092157"/>
          <c:y val="2.4264661745032369E-3"/>
          <c:w val="0.50588451577321147"/>
          <c:h val="6.7305734737987413E-2"/>
        </c:manualLayout>
      </c:layout>
      <c:overlay val="0"/>
      <c:spPr>
        <a:ln>
          <a:solidFill>
            <a:srgbClr val="797979"/>
          </a:solidFill>
        </a:ln>
      </c:spPr>
      <c:txPr>
        <a:bodyPr/>
        <a:lstStyle/>
        <a:p>
          <a:pPr>
            <a:defRPr sz="1600"/>
          </a:pPr>
          <a:endParaRPr lang="nb-NO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nb-NO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042403890690133"/>
          <c:y val="7.5578642136387431E-2"/>
          <c:w val="0.82722301991662806"/>
          <c:h val="0.848363367211874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8.8235294117647058E-3"/>
                  <c:y val="2.65581254898614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8.8235294117647058E-3"/>
                  <c:y val="5.45257137025707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1764705882352941E-2"/>
                  <c:y val="8.10838391924322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'Ark1'!$A$2:$A$4</c:f>
              <c:strCache>
                <c:ptCount val="3"/>
                <c:pt idx="0">
                  <c:v>Snitt</c:v>
                </c:pt>
                <c:pt idx="1">
                  <c:v>Høyeste</c:v>
                </c:pt>
                <c:pt idx="2">
                  <c:v>Laveste</c:v>
                </c:pt>
              </c:strCache>
            </c:strRef>
          </c:cat>
          <c:val>
            <c:numRef>
              <c:f>'Ark1'!$B$2:$B$4</c:f>
              <c:numCache>
                <c:formatCode>0.00</c:formatCode>
                <c:ptCount val="3"/>
                <c:pt idx="0">
                  <c:v>0.6</c:v>
                </c:pt>
                <c:pt idx="1">
                  <c:v>0.82</c:v>
                </c:pt>
                <c:pt idx="2">
                  <c:v>0.46</c:v>
                </c:pt>
              </c:numCache>
            </c:numRef>
          </c:val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dLbl>
              <c:idx val="0"/>
              <c:layout>
                <c:manualLayout>
                  <c:x val="5.2941176470588235E-2"/>
                  <c:y val="7.9674376469584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7058823529411764E-2"/>
                  <c:y val="7.96743764695845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1176470588235294E-2"/>
                  <c:y val="5.31162509797229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'Ark1'!$A$2:$A$4</c:f>
              <c:strCache>
                <c:ptCount val="3"/>
                <c:pt idx="0">
                  <c:v>Snitt</c:v>
                </c:pt>
                <c:pt idx="1">
                  <c:v>Høyeste</c:v>
                </c:pt>
                <c:pt idx="2">
                  <c:v>Laveste</c:v>
                </c:pt>
              </c:strCache>
            </c:strRef>
          </c:cat>
          <c:val>
            <c:numRef>
              <c:f>'Ark1'!$C$2:$C$4</c:f>
              <c:numCache>
                <c:formatCode>0.00</c:formatCode>
                <c:ptCount val="3"/>
                <c:pt idx="0">
                  <c:v>0.6</c:v>
                </c:pt>
                <c:pt idx="1">
                  <c:v>0.82</c:v>
                </c:pt>
                <c:pt idx="2">
                  <c:v>0.47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4353280"/>
        <c:axId val="294353672"/>
      </c:barChart>
      <c:catAx>
        <c:axId val="2943532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nb-NO"/>
          </a:p>
        </c:txPr>
        <c:crossAx val="294353672"/>
        <c:crosses val="autoZero"/>
        <c:auto val="1"/>
        <c:lblAlgn val="ctr"/>
        <c:lblOffset val="100"/>
        <c:noMultiLvlLbl val="0"/>
      </c:catAx>
      <c:valAx>
        <c:axId val="294353672"/>
        <c:scaling>
          <c:orientation val="minMax"/>
        </c:scaling>
        <c:delete val="0"/>
        <c:axPos val="l"/>
        <c:numFmt formatCode="0.0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nb-NO"/>
          </a:p>
        </c:txPr>
        <c:crossAx val="29435328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550660027790644"/>
          <c:y val="4.2342809965468875E-3"/>
          <c:w val="0.47222093561834183"/>
          <c:h val="6.8839212382948156E-2"/>
        </c:manualLayout>
      </c:layout>
      <c:overlay val="0"/>
      <c:spPr>
        <a:ln>
          <a:solidFill>
            <a:srgbClr val="797979"/>
          </a:solidFill>
        </a:ln>
      </c:spPr>
      <c:txPr>
        <a:bodyPr/>
        <a:lstStyle/>
        <a:p>
          <a:pPr>
            <a:defRPr sz="1600"/>
          </a:pPr>
          <a:endParaRPr lang="nb-NO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nb-NO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5177842094303574E-2"/>
          <c:y val="2.8701875440370776E-2"/>
          <c:w val="0.91902271099940458"/>
          <c:h val="0.9090101867201098"/>
        </c:manualLayout>
      </c:layout>
      <c:lineChart>
        <c:grouping val="standar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Totalt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'Ark1'!$A$2:$A$26</c:f>
              <c:strCache>
                <c:ptCount val="18"/>
                <c:pt idx="0">
                  <c:v>97/2'</c:v>
                </c:pt>
                <c:pt idx="1">
                  <c:v>98/2'</c:v>
                </c:pt>
                <c:pt idx="2">
                  <c:v>99/2'</c:v>
                </c:pt>
                <c:pt idx="3">
                  <c:v>00/2'</c:v>
                </c:pt>
                <c:pt idx="4">
                  <c:v>02/1'</c:v>
                </c:pt>
                <c:pt idx="5">
                  <c:v>03/1'</c:v>
                </c:pt>
                <c:pt idx="6">
                  <c:v>04/2'</c:v>
                </c:pt>
                <c:pt idx="7">
                  <c:v>05/1'</c:v>
                </c:pt>
                <c:pt idx="8">
                  <c:v>06/1'</c:v>
                </c:pt>
                <c:pt idx="9">
                  <c:v>07/2'</c:v>
                </c:pt>
                <c:pt idx="10">
                  <c:v>08/1'</c:v>
                </c:pt>
                <c:pt idx="11">
                  <c:v>09/1'</c:v>
                </c:pt>
                <c:pt idx="12">
                  <c:v>10/1'</c:v>
                </c:pt>
                <c:pt idx="13">
                  <c:v>11/1'</c:v>
                </c:pt>
                <c:pt idx="14">
                  <c:v>12/1'</c:v>
                </c:pt>
                <c:pt idx="15">
                  <c:v>13/1'</c:v>
                </c:pt>
                <c:pt idx="16">
                  <c:v>14/1'</c:v>
                </c:pt>
                <c:pt idx="17">
                  <c:v>15/1'</c:v>
                </c:pt>
              </c:strCache>
            </c:strRef>
          </c:cat>
          <c:val>
            <c:numRef>
              <c:f>'Ark1'!$B$2:$B$26</c:f>
              <c:numCache>
                <c:formatCode>General</c:formatCode>
                <c:ptCount val="18"/>
                <c:pt idx="0">
                  <c:v>1393</c:v>
                </c:pt>
                <c:pt idx="1">
                  <c:v>1403</c:v>
                </c:pt>
                <c:pt idx="2">
                  <c:v>1391</c:v>
                </c:pt>
                <c:pt idx="3">
                  <c:v>1481</c:v>
                </c:pt>
                <c:pt idx="4">
                  <c:v>1543</c:v>
                </c:pt>
                <c:pt idx="5">
                  <c:v>1586</c:v>
                </c:pt>
                <c:pt idx="6">
                  <c:v>1696</c:v>
                </c:pt>
                <c:pt idx="7">
                  <c:v>1754</c:v>
                </c:pt>
                <c:pt idx="8">
                  <c:v>1876</c:v>
                </c:pt>
                <c:pt idx="9">
                  <c:v>1984</c:v>
                </c:pt>
                <c:pt idx="10">
                  <c:v>2016</c:v>
                </c:pt>
                <c:pt idx="11">
                  <c:v>2051</c:v>
                </c:pt>
                <c:pt idx="12">
                  <c:v>2056</c:v>
                </c:pt>
                <c:pt idx="13">
                  <c:v>2068</c:v>
                </c:pt>
                <c:pt idx="14">
                  <c:v>2159</c:v>
                </c:pt>
                <c:pt idx="15">
                  <c:v>2275</c:v>
                </c:pt>
                <c:pt idx="16">
                  <c:v>2395</c:v>
                </c:pt>
                <c:pt idx="17">
                  <c:v>2367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Papir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'Ark1'!$A$2:$A$26</c:f>
              <c:strCache>
                <c:ptCount val="18"/>
                <c:pt idx="0">
                  <c:v>97/2'</c:v>
                </c:pt>
                <c:pt idx="1">
                  <c:v>98/2'</c:v>
                </c:pt>
                <c:pt idx="2">
                  <c:v>99/2'</c:v>
                </c:pt>
                <c:pt idx="3">
                  <c:v>00/2'</c:v>
                </c:pt>
                <c:pt idx="4">
                  <c:v>02/1'</c:v>
                </c:pt>
                <c:pt idx="5">
                  <c:v>03/1'</c:v>
                </c:pt>
                <c:pt idx="6">
                  <c:v>04/2'</c:v>
                </c:pt>
                <c:pt idx="7">
                  <c:v>05/1'</c:v>
                </c:pt>
                <c:pt idx="8">
                  <c:v>06/1'</c:v>
                </c:pt>
                <c:pt idx="9">
                  <c:v>07/2'</c:v>
                </c:pt>
                <c:pt idx="10">
                  <c:v>08/1'</c:v>
                </c:pt>
                <c:pt idx="11">
                  <c:v>09/1'</c:v>
                </c:pt>
                <c:pt idx="12">
                  <c:v>10/1'</c:v>
                </c:pt>
                <c:pt idx="13">
                  <c:v>11/1'</c:v>
                </c:pt>
                <c:pt idx="14">
                  <c:v>12/1'</c:v>
                </c:pt>
                <c:pt idx="15">
                  <c:v>13/1'</c:v>
                </c:pt>
                <c:pt idx="16">
                  <c:v>14/1'</c:v>
                </c:pt>
                <c:pt idx="17">
                  <c:v>15/1'</c:v>
                </c:pt>
              </c:strCache>
            </c:strRef>
          </c:cat>
          <c:val>
            <c:numRef>
              <c:f>'Ark1'!$C$2:$C$26</c:f>
              <c:numCache>
                <c:formatCode>General</c:formatCode>
                <c:ptCount val="18"/>
                <c:pt idx="0">
                  <c:v>1384</c:v>
                </c:pt>
                <c:pt idx="1">
                  <c:v>1368</c:v>
                </c:pt>
                <c:pt idx="2">
                  <c:v>1321</c:v>
                </c:pt>
                <c:pt idx="3">
                  <c:v>1358</c:v>
                </c:pt>
                <c:pt idx="4">
                  <c:v>1345</c:v>
                </c:pt>
                <c:pt idx="5">
                  <c:v>1347</c:v>
                </c:pt>
                <c:pt idx="6">
                  <c:v>1334</c:v>
                </c:pt>
                <c:pt idx="7">
                  <c:v>1332</c:v>
                </c:pt>
                <c:pt idx="8">
                  <c:v>1337</c:v>
                </c:pt>
                <c:pt idx="9">
                  <c:v>1228</c:v>
                </c:pt>
                <c:pt idx="10">
                  <c:v>1191</c:v>
                </c:pt>
                <c:pt idx="11">
                  <c:v>1135</c:v>
                </c:pt>
                <c:pt idx="12">
                  <c:v>1036</c:v>
                </c:pt>
                <c:pt idx="13">
                  <c:v>884</c:v>
                </c:pt>
                <c:pt idx="14">
                  <c:v>775</c:v>
                </c:pt>
                <c:pt idx="15">
                  <c:v>690</c:v>
                </c:pt>
                <c:pt idx="16">
                  <c:v>631</c:v>
                </c:pt>
                <c:pt idx="17">
                  <c:v>483</c:v>
                </c:pt>
              </c:numCache>
            </c:numRef>
          </c:val>
          <c:smooth val="1"/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Nett</c:v>
                </c:pt>
              </c:strCache>
            </c:strRef>
          </c:tx>
          <c:spPr>
            <a:ln>
              <a:solidFill>
                <a:srgbClr val="339933"/>
              </a:solidFill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'Ark1'!$A$2:$A$26</c:f>
              <c:strCache>
                <c:ptCount val="18"/>
                <c:pt idx="0">
                  <c:v>97/2'</c:v>
                </c:pt>
                <c:pt idx="1">
                  <c:v>98/2'</c:v>
                </c:pt>
                <c:pt idx="2">
                  <c:v>99/2'</c:v>
                </c:pt>
                <c:pt idx="3">
                  <c:v>00/2'</c:v>
                </c:pt>
                <c:pt idx="4">
                  <c:v>02/1'</c:v>
                </c:pt>
                <c:pt idx="5">
                  <c:v>03/1'</c:v>
                </c:pt>
                <c:pt idx="6">
                  <c:v>04/2'</c:v>
                </c:pt>
                <c:pt idx="7">
                  <c:v>05/1'</c:v>
                </c:pt>
                <c:pt idx="8">
                  <c:v>06/1'</c:v>
                </c:pt>
                <c:pt idx="9">
                  <c:v>07/2'</c:v>
                </c:pt>
                <c:pt idx="10">
                  <c:v>08/1'</c:v>
                </c:pt>
                <c:pt idx="11">
                  <c:v>09/1'</c:v>
                </c:pt>
                <c:pt idx="12">
                  <c:v>10/1'</c:v>
                </c:pt>
                <c:pt idx="13">
                  <c:v>11/1'</c:v>
                </c:pt>
                <c:pt idx="14">
                  <c:v>12/1'</c:v>
                </c:pt>
                <c:pt idx="15">
                  <c:v>13/1'</c:v>
                </c:pt>
                <c:pt idx="16">
                  <c:v>14/1'</c:v>
                </c:pt>
                <c:pt idx="17">
                  <c:v>15/1'</c:v>
                </c:pt>
              </c:strCache>
            </c:strRef>
          </c:cat>
          <c:val>
            <c:numRef>
              <c:f>'Ark1'!$D$2:$D$26</c:f>
              <c:numCache>
                <c:formatCode>General</c:formatCode>
                <c:ptCount val="18"/>
                <c:pt idx="0">
                  <c:v>22</c:v>
                </c:pt>
                <c:pt idx="1">
                  <c:v>81</c:v>
                </c:pt>
                <c:pt idx="2">
                  <c:v>149</c:v>
                </c:pt>
                <c:pt idx="3">
                  <c:v>266</c:v>
                </c:pt>
                <c:pt idx="4">
                  <c:v>402</c:v>
                </c:pt>
                <c:pt idx="5">
                  <c:v>460</c:v>
                </c:pt>
                <c:pt idx="6">
                  <c:v>664</c:v>
                </c:pt>
                <c:pt idx="7">
                  <c:v>751</c:v>
                </c:pt>
                <c:pt idx="8">
                  <c:v>950</c:v>
                </c:pt>
                <c:pt idx="9">
                  <c:v>1222</c:v>
                </c:pt>
                <c:pt idx="10">
                  <c:v>1316</c:v>
                </c:pt>
                <c:pt idx="11">
                  <c:v>1413</c:v>
                </c:pt>
                <c:pt idx="12">
                  <c:v>1487</c:v>
                </c:pt>
                <c:pt idx="13">
                  <c:v>1584</c:v>
                </c:pt>
                <c:pt idx="14">
                  <c:v>1728</c:v>
                </c:pt>
                <c:pt idx="15">
                  <c:v>1849</c:v>
                </c:pt>
                <c:pt idx="16">
                  <c:v>1997</c:v>
                </c:pt>
                <c:pt idx="17">
                  <c:v>1964</c:v>
                </c:pt>
              </c:numCache>
            </c:numRef>
          </c:val>
          <c:smooth val="1"/>
        </c:ser>
        <c:ser>
          <c:idx val="3"/>
          <c:order val="3"/>
          <c:tx>
            <c:strRef>
              <c:f>'Ark1'!$E$1</c:f>
              <c:strCache>
                <c:ptCount val="1"/>
                <c:pt idx="0">
                  <c:v>Mobil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'Ark1'!$A$2:$A$26</c:f>
              <c:strCache>
                <c:ptCount val="18"/>
                <c:pt idx="0">
                  <c:v>97/2'</c:v>
                </c:pt>
                <c:pt idx="1">
                  <c:v>98/2'</c:v>
                </c:pt>
                <c:pt idx="2">
                  <c:v>99/2'</c:v>
                </c:pt>
                <c:pt idx="3">
                  <c:v>00/2'</c:v>
                </c:pt>
                <c:pt idx="4">
                  <c:v>02/1'</c:v>
                </c:pt>
                <c:pt idx="5">
                  <c:v>03/1'</c:v>
                </c:pt>
                <c:pt idx="6">
                  <c:v>04/2'</c:v>
                </c:pt>
                <c:pt idx="7">
                  <c:v>05/1'</c:v>
                </c:pt>
                <c:pt idx="8">
                  <c:v>06/1'</c:v>
                </c:pt>
                <c:pt idx="9">
                  <c:v>07/2'</c:v>
                </c:pt>
                <c:pt idx="10">
                  <c:v>08/1'</c:v>
                </c:pt>
                <c:pt idx="11">
                  <c:v>09/1'</c:v>
                </c:pt>
                <c:pt idx="12">
                  <c:v>10/1'</c:v>
                </c:pt>
                <c:pt idx="13">
                  <c:v>11/1'</c:v>
                </c:pt>
                <c:pt idx="14">
                  <c:v>12/1'</c:v>
                </c:pt>
                <c:pt idx="15">
                  <c:v>13/1'</c:v>
                </c:pt>
                <c:pt idx="16">
                  <c:v>14/1'</c:v>
                </c:pt>
                <c:pt idx="17">
                  <c:v>15/1'</c:v>
                </c:pt>
              </c:strCache>
            </c:strRef>
          </c:cat>
          <c:val>
            <c:numRef>
              <c:f>'Ark1'!$E$2:$E$26</c:f>
              <c:numCache>
                <c:formatCode>General</c:formatCode>
                <c:ptCount val="18"/>
                <c:pt idx="9">
                  <c:v>51</c:v>
                </c:pt>
                <c:pt idx="10">
                  <c:v>54</c:v>
                </c:pt>
                <c:pt idx="11">
                  <c:v>65</c:v>
                </c:pt>
                <c:pt idx="12">
                  <c:v>116</c:v>
                </c:pt>
                <c:pt idx="13">
                  <c:v>239</c:v>
                </c:pt>
                <c:pt idx="14">
                  <c:v>461</c:v>
                </c:pt>
                <c:pt idx="15">
                  <c:v>775</c:v>
                </c:pt>
                <c:pt idx="16">
                  <c:v>1083</c:v>
                </c:pt>
                <c:pt idx="17">
                  <c:v>1221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94354456"/>
        <c:axId val="294354848"/>
      </c:lineChart>
      <c:catAx>
        <c:axId val="2943544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nb-NO"/>
          </a:p>
        </c:txPr>
        <c:crossAx val="294354848"/>
        <c:crosses val="autoZero"/>
        <c:auto val="1"/>
        <c:lblAlgn val="ctr"/>
        <c:lblOffset val="100"/>
        <c:noMultiLvlLbl val="0"/>
      </c:catAx>
      <c:valAx>
        <c:axId val="294354848"/>
        <c:scaling>
          <c:orientation val="minMax"/>
          <c:max val="250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nb-NO"/>
          </a:p>
        </c:txPr>
        <c:crossAx val="2943544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1725739589307831"/>
          <c:y val="0.53819396293371502"/>
          <c:w val="0.14301458903383954"/>
          <c:h val="0.16151837812422695"/>
        </c:manualLayout>
      </c:layout>
      <c:overlay val="1"/>
      <c:spPr>
        <a:ln>
          <a:solidFill>
            <a:schemeClr val="tx1"/>
          </a:solidFill>
        </a:ln>
      </c:spPr>
      <c:txPr>
        <a:bodyPr/>
        <a:lstStyle/>
        <a:p>
          <a:pPr>
            <a:defRPr sz="1200" b="1"/>
          </a:pPr>
          <a:endParaRPr lang="nb-NO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nb-NO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Totalt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'Ark1'!$A$2:$A$27</c:f>
              <c:strCache>
                <c:ptCount val="19"/>
                <c:pt idx="0">
                  <c:v>97/2'</c:v>
                </c:pt>
                <c:pt idx="1">
                  <c:v>98/2'</c:v>
                </c:pt>
                <c:pt idx="2">
                  <c:v>99/2'</c:v>
                </c:pt>
                <c:pt idx="3">
                  <c:v>00/2'</c:v>
                </c:pt>
                <c:pt idx="4">
                  <c:v>01/2'</c:v>
                </c:pt>
                <c:pt idx="5">
                  <c:v>02/1'</c:v>
                </c:pt>
                <c:pt idx="6">
                  <c:v>03/1'</c:v>
                </c:pt>
                <c:pt idx="7">
                  <c:v>04/2'</c:v>
                </c:pt>
                <c:pt idx="8">
                  <c:v>05/1'</c:v>
                </c:pt>
                <c:pt idx="9">
                  <c:v>06/1'</c:v>
                </c:pt>
                <c:pt idx="10">
                  <c:v>07/2'</c:v>
                </c:pt>
                <c:pt idx="11">
                  <c:v>08/1'</c:v>
                </c:pt>
                <c:pt idx="12">
                  <c:v>09/1'</c:v>
                </c:pt>
                <c:pt idx="13">
                  <c:v>10/1'</c:v>
                </c:pt>
                <c:pt idx="14">
                  <c:v>11/1'</c:v>
                </c:pt>
                <c:pt idx="15">
                  <c:v>12/1'</c:v>
                </c:pt>
                <c:pt idx="16">
                  <c:v>13/1'</c:v>
                </c:pt>
                <c:pt idx="17">
                  <c:v>14/1'</c:v>
                </c:pt>
                <c:pt idx="18">
                  <c:v>15/1'</c:v>
                </c:pt>
              </c:strCache>
            </c:strRef>
          </c:cat>
          <c:val>
            <c:numRef>
              <c:f>'Ark1'!$B$2:$B$27</c:f>
              <c:numCache>
                <c:formatCode>General</c:formatCode>
                <c:ptCount val="19"/>
                <c:pt idx="0">
                  <c:v>966</c:v>
                </c:pt>
                <c:pt idx="1">
                  <c:v>973</c:v>
                </c:pt>
                <c:pt idx="2">
                  <c:v>997</c:v>
                </c:pt>
                <c:pt idx="3">
                  <c:v>1008</c:v>
                </c:pt>
                <c:pt idx="4">
                  <c:v>966</c:v>
                </c:pt>
                <c:pt idx="5">
                  <c:v>956</c:v>
                </c:pt>
                <c:pt idx="6">
                  <c:v>976</c:v>
                </c:pt>
                <c:pt idx="7">
                  <c:v>1069</c:v>
                </c:pt>
                <c:pt idx="8">
                  <c:v>1112</c:v>
                </c:pt>
                <c:pt idx="9">
                  <c:v>1229</c:v>
                </c:pt>
                <c:pt idx="10">
                  <c:v>1307</c:v>
                </c:pt>
                <c:pt idx="11">
                  <c:v>1302</c:v>
                </c:pt>
                <c:pt idx="12">
                  <c:v>1318</c:v>
                </c:pt>
                <c:pt idx="13">
                  <c:v>1298</c:v>
                </c:pt>
                <c:pt idx="14">
                  <c:v>1304</c:v>
                </c:pt>
                <c:pt idx="15">
                  <c:v>1370</c:v>
                </c:pt>
                <c:pt idx="16">
                  <c:v>1464</c:v>
                </c:pt>
                <c:pt idx="17">
                  <c:v>1540</c:v>
                </c:pt>
                <c:pt idx="18">
                  <c:v>1525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Papir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dLbls>
            <c:dLbl>
              <c:idx val="15"/>
              <c:layout>
                <c:manualLayout>
                  <c:x val="-8.6991703594378467E-3"/>
                  <c:y val="-9.82523650678802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'Ark1'!$A$2:$A$27</c:f>
              <c:strCache>
                <c:ptCount val="19"/>
                <c:pt idx="0">
                  <c:v>97/2'</c:v>
                </c:pt>
                <c:pt idx="1">
                  <c:v>98/2'</c:v>
                </c:pt>
                <c:pt idx="2">
                  <c:v>99/2'</c:v>
                </c:pt>
                <c:pt idx="3">
                  <c:v>00/2'</c:v>
                </c:pt>
                <c:pt idx="4">
                  <c:v>01/2'</c:v>
                </c:pt>
                <c:pt idx="5">
                  <c:v>02/1'</c:v>
                </c:pt>
                <c:pt idx="6">
                  <c:v>03/1'</c:v>
                </c:pt>
                <c:pt idx="7">
                  <c:v>04/2'</c:v>
                </c:pt>
                <c:pt idx="8">
                  <c:v>05/1'</c:v>
                </c:pt>
                <c:pt idx="9">
                  <c:v>06/1'</c:v>
                </c:pt>
                <c:pt idx="10">
                  <c:v>07/2'</c:v>
                </c:pt>
                <c:pt idx="11">
                  <c:v>08/1'</c:v>
                </c:pt>
                <c:pt idx="12">
                  <c:v>09/1'</c:v>
                </c:pt>
                <c:pt idx="13">
                  <c:v>10/1'</c:v>
                </c:pt>
                <c:pt idx="14">
                  <c:v>11/1'</c:v>
                </c:pt>
                <c:pt idx="15">
                  <c:v>12/1'</c:v>
                </c:pt>
                <c:pt idx="16">
                  <c:v>13/1'</c:v>
                </c:pt>
                <c:pt idx="17">
                  <c:v>14/1'</c:v>
                </c:pt>
                <c:pt idx="18">
                  <c:v>15/1'</c:v>
                </c:pt>
              </c:strCache>
            </c:strRef>
          </c:cat>
          <c:val>
            <c:numRef>
              <c:f>'Ark1'!$C$2:$C$27</c:f>
              <c:numCache>
                <c:formatCode>General</c:formatCode>
                <c:ptCount val="19"/>
                <c:pt idx="0">
                  <c:v>957</c:v>
                </c:pt>
                <c:pt idx="1">
                  <c:v>946</c:v>
                </c:pt>
                <c:pt idx="2">
                  <c:v>943</c:v>
                </c:pt>
                <c:pt idx="3">
                  <c:v>891</c:v>
                </c:pt>
                <c:pt idx="4">
                  <c:v>813</c:v>
                </c:pt>
                <c:pt idx="5">
                  <c:v>796</c:v>
                </c:pt>
                <c:pt idx="6">
                  <c:v>788</c:v>
                </c:pt>
                <c:pt idx="7">
                  <c:v>789</c:v>
                </c:pt>
                <c:pt idx="8">
                  <c:v>788</c:v>
                </c:pt>
                <c:pt idx="9">
                  <c:v>780</c:v>
                </c:pt>
                <c:pt idx="10">
                  <c:v>683</c:v>
                </c:pt>
                <c:pt idx="11">
                  <c:v>657</c:v>
                </c:pt>
                <c:pt idx="12">
                  <c:v>600</c:v>
                </c:pt>
                <c:pt idx="13">
                  <c:v>520</c:v>
                </c:pt>
                <c:pt idx="14">
                  <c:v>431</c:v>
                </c:pt>
                <c:pt idx="15">
                  <c:v>376</c:v>
                </c:pt>
                <c:pt idx="16">
                  <c:v>336</c:v>
                </c:pt>
                <c:pt idx="17">
                  <c:v>319</c:v>
                </c:pt>
                <c:pt idx="18">
                  <c:v>297</c:v>
                </c:pt>
              </c:numCache>
            </c:numRef>
          </c:val>
          <c:smooth val="1"/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Nett</c:v>
                </c:pt>
              </c:strCache>
            </c:strRef>
          </c:tx>
          <c:spPr>
            <a:ln>
              <a:solidFill>
                <a:srgbClr val="339933"/>
              </a:solidFill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'Ark1'!$A$2:$A$27</c:f>
              <c:strCache>
                <c:ptCount val="19"/>
                <c:pt idx="0">
                  <c:v>97/2'</c:v>
                </c:pt>
                <c:pt idx="1">
                  <c:v>98/2'</c:v>
                </c:pt>
                <c:pt idx="2">
                  <c:v>99/2'</c:v>
                </c:pt>
                <c:pt idx="3">
                  <c:v>00/2'</c:v>
                </c:pt>
                <c:pt idx="4">
                  <c:v>01/2'</c:v>
                </c:pt>
                <c:pt idx="5">
                  <c:v>02/1'</c:v>
                </c:pt>
                <c:pt idx="6">
                  <c:v>03/1'</c:v>
                </c:pt>
                <c:pt idx="7">
                  <c:v>04/2'</c:v>
                </c:pt>
                <c:pt idx="8">
                  <c:v>05/1'</c:v>
                </c:pt>
                <c:pt idx="9">
                  <c:v>06/1'</c:v>
                </c:pt>
                <c:pt idx="10">
                  <c:v>07/2'</c:v>
                </c:pt>
                <c:pt idx="11">
                  <c:v>08/1'</c:v>
                </c:pt>
                <c:pt idx="12">
                  <c:v>09/1'</c:v>
                </c:pt>
                <c:pt idx="13">
                  <c:v>10/1'</c:v>
                </c:pt>
                <c:pt idx="14">
                  <c:v>11/1'</c:v>
                </c:pt>
                <c:pt idx="15">
                  <c:v>12/1'</c:v>
                </c:pt>
                <c:pt idx="16">
                  <c:v>13/1'</c:v>
                </c:pt>
                <c:pt idx="17">
                  <c:v>14/1'</c:v>
                </c:pt>
                <c:pt idx="18">
                  <c:v>15/1'</c:v>
                </c:pt>
              </c:strCache>
            </c:strRef>
          </c:cat>
          <c:val>
            <c:numRef>
              <c:f>'Ark1'!$D$2:$D$27</c:f>
              <c:numCache>
                <c:formatCode>General</c:formatCode>
                <c:ptCount val="19"/>
                <c:pt idx="0">
                  <c:v>18</c:v>
                </c:pt>
                <c:pt idx="1">
                  <c:v>55</c:v>
                </c:pt>
                <c:pt idx="2">
                  <c:v>105</c:v>
                </c:pt>
                <c:pt idx="3">
                  <c:v>206</c:v>
                </c:pt>
                <c:pt idx="4">
                  <c:v>259</c:v>
                </c:pt>
                <c:pt idx="5">
                  <c:v>278</c:v>
                </c:pt>
                <c:pt idx="6">
                  <c:v>307</c:v>
                </c:pt>
                <c:pt idx="7">
                  <c:v>437</c:v>
                </c:pt>
                <c:pt idx="8">
                  <c:v>504</c:v>
                </c:pt>
                <c:pt idx="9">
                  <c:v>669</c:v>
                </c:pt>
                <c:pt idx="10">
                  <c:v>854</c:v>
                </c:pt>
                <c:pt idx="11">
                  <c:v>879</c:v>
                </c:pt>
                <c:pt idx="12">
                  <c:v>943</c:v>
                </c:pt>
                <c:pt idx="13">
                  <c:v>972</c:v>
                </c:pt>
                <c:pt idx="14">
                  <c:v>1027</c:v>
                </c:pt>
                <c:pt idx="15">
                  <c:v>1123</c:v>
                </c:pt>
                <c:pt idx="16">
                  <c:v>1213</c:v>
                </c:pt>
                <c:pt idx="17">
                  <c:v>1277</c:v>
                </c:pt>
                <c:pt idx="18">
                  <c:v>1240</c:v>
                </c:pt>
              </c:numCache>
            </c:numRef>
          </c:val>
          <c:smooth val="1"/>
        </c:ser>
        <c:ser>
          <c:idx val="3"/>
          <c:order val="3"/>
          <c:tx>
            <c:strRef>
              <c:f>'Ark1'!$E$1</c:f>
              <c:strCache>
                <c:ptCount val="1"/>
                <c:pt idx="0">
                  <c:v>Mobil</c:v>
                </c:pt>
              </c:strCache>
            </c:strRef>
          </c:tx>
          <c:marker>
            <c:symbol val="none"/>
          </c:marker>
          <c:dLbls>
            <c:dLbl>
              <c:idx val="15"/>
              <c:layout>
                <c:manualLayout>
                  <c:x val="-2.8997234531459486E-3"/>
                  <c:y val="-2.45630912669700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'Ark1'!$A$2:$A$27</c:f>
              <c:strCache>
                <c:ptCount val="19"/>
                <c:pt idx="0">
                  <c:v>97/2'</c:v>
                </c:pt>
                <c:pt idx="1">
                  <c:v>98/2'</c:v>
                </c:pt>
                <c:pt idx="2">
                  <c:v>99/2'</c:v>
                </c:pt>
                <c:pt idx="3">
                  <c:v>00/2'</c:v>
                </c:pt>
                <c:pt idx="4">
                  <c:v>01/2'</c:v>
                </c:pt>
                <c:pt idx="5">
                  <c:v>02/1'</c:v>
                </c:pt>
                <c:pt idx="6">
                  <c:v>03/1'</c:v>
                </c:pt>
                <c:pt idx="7">
                  <c:v>04/2'</c:v>
                </c:pt>
                <c:pt idx="8">
                  <c:v>05/1'</c:v>
                </c:pt>
                <c:pt idx="9">
                  <c:v>06/1'</c:v>
                </c:pt>
                <c:pt idx="10">
                  <c:v>07/2'</c:v>
                </c:pt>
                <c:pt idx="11">
                  <c:v>08/1'</c:v>
                </c:pt>
                <c:pt idx="12">
                  <c:v>09/1'</c:v>
                </c:pt>
                <c:pt idx="13">
                  <c:v>10/1'</c:v>
                </c:pt>
                <c:pt idx="14">
                  <c:v>11/1'</c:v>
                </c:pt>
                <c:pt idx="15">
                  <c:v>12/1'</c:v>
                </c:pt>
                <c:pt idx="16">
                  <c:v>13/1'</c:v>
                </c:pt>
                <c:pt idx="17">
                  <c:v>14/1'</c:v>
                </c:pt>
                <c:pt idx="18">
                  <c:v>15/1'</c:v>
                </c:pt>
              </c:strCache>
            </c:strRef>
          </c:cat>
          <c:val>
            <c:numRef>
              <c:f>'Ark1'!$E$2:$E$27</c:f>
              <c:numCache>
                <c:formatCode>General</c:formatCode>
                <c:ptCount val="19"/>
                <c:pt idx="10">
                  <c:v>22</c:v>
                </c:pt>
                <c:pt idx="11">
                  <c:v>26</c:v>
                </c:pt>
                <c:pt idx="12">
                  <c:v>33</c:v>
                </c:pt>
                <c:pt idx="13">
                  <c:v>61</c:v>
                </c:pt>
                <c:pt idx="14">
                  <c:v>127</c:v>
                </c:pt>
                <c:pt idx="15">
                  <c:v>251</c:v>
                </c:pt>
                <c:pt idx="16">
                  <c:v>429</c:v>
                </c:pt>
                <c:pt idx="17">
                  <c:v>592</c:v>
                </c:pt>
                <c:pt idx="18">
                  <c:v>658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94355632"/>
        <c:axId val="294356024"/>
      </c:lineChart>
      <c:catAx>
        <c:axId val="2943556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nb-NO"/>
          </a:p>
        </c:txPr>
        <c:crossAx val="294356024"/>
        <c:crosses val="autoZero"/>
        <c:auto val="1"/>
        <c:lblAlgn val="ctr"/>
        <c:lblOffset val="100"/>
        <c:noMultiLvlLbl val="0"/>
      </c:catAx>
      <c:valAx>
        <c:axId val="294356024"/>
        <c:scaling>
          <c:orientation val="minMax"/>
          <c:max val="160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nb-NO"/>
          </a:p>
        </c:txPr>
        <c:crossAx val="2943556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1725739589307831"/>
          <c:y val="0.55538812682059413"/>
          <c:w val="0.10071481607990268"/>
          <c:h val="0.15660575987083294"/>
        </c:manualLayout>
      </c:layout>
      <c:overlay val="1"/>
      <c:spPr>
        <a:ln>
          <a:solidFill>
            <a:schemeClr val="tx1"/>
          </a:solidFill>
        </a:ln>
      </c:spPr>
      <c:txPr>
        <a:bodyPr/>
        <a:lstStyle/>
        <a:p>
          <a:pPr>
            <a:defRPr sz="1200" b="1"/>
          </a:pPr>
          <a:endParaRPr lang="nb-NO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nb-NO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0.92874</cdr:x>
      <cdr:y>0.22437</cdr:y>
    </cdr:from>
    <cdr:to>
      <cdr:x>1</cdr:x>
      <cdr:y>0.2684</cdr:y>
    </cdr:to>
    <cdr:sp macro="" textlink="">
      <cdr:nvSpPr>
        <cdr:cNvPr id="2" name="TekstSylinder 1"/>
        <cdr:cNvSpPr txBox="1"/>
      </cdr:nvSpPr>
      <cdr:spPr>
        <a:xfrm xmlns:a="http://schemas.openxmlformats.org/drawingml/2006/main">
          <a:off x="7958657" y="1100981"/>
          <a:ext cx="610668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nb-NO" sz="1100" dirty="0" smtClean="0"/>
            <a:t>37%</a:t>
          </a:r>
          <a:endParaRPr lang="nb-NO" sz="1100" dirty="0"/>
        </a:p>
      </cdr:txBody>
    </cdr:sp>
  </cdr:relSizeAnchor>
  <cdr:relSizeAnchor xmlns:cdr="http://schemas.openxmlformats.org/drawingml/2006/chartDrawing">
    <cdr:from>
      <cdr:x>0.92874</cdr:x>
      <cdr:y>0.41767</cdr:y>
    </cdr:from>
    <cdr:to>
      <cdr:x>1</cdr:x>
      <cdr:y>0.46169</cdr:y>
    </cdr:to>
    <cdr:sp macro="" textlink="">
      <cdr:nvSpPr>
        <cdr:cNvPr id="3" name="TekstSylinder 1"/>
        <cdr:cNvSpPr txBox="1"/>
      </cdr:nvSpPr>
      <cdr:spPr>
        <a:xfrm xmlns:a="http://schemas.openxmlformats.org/drawingml/2006/main">
          <a:off x="8250691" y="2391385"/>
          <a:ext cx="633056" cy="2520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nb-NO" sz="1100" dirty="0" smtClean="0"/>
            <a:t>38%</a:t>
          </a:r>
          <a:endParaRPr lang="nb-NO" sz="1100" dirty="0"/>
        </a:p>
      </cdr:txBody>
    </cdr:sp>
  </cdr:relSizeAnchor>
  <cdr:relSizeAnchor xmlns:cdr="http://schemas.openxmlformats.org/drawingml/2006/chartDrawing">
    <cdr:from>
      <cdr:x>0.92795</cdr:x>
      <cdr:y>0.54237</cdr:y>
    </cdr:from>
    <cdr:to>
      <cdr:x>0.99921</cdr:x>
      <cdr:y>0.58639</cdr:y>
    </cdr:to>
    <cdr:sp macro="" textlink="">
      <cdr:nvSpPr>
        <cdr:cNvPr id="4" name="TekstSylinder 1"/>
        <cdr:cNvSpPr txBox="1"/>
      </cdr:nvSpPr>
      <cdr:spPr>
        <a:xfrm xmlns:a="http://schemas.openxmlformats.org/drawingml/2006/main">
          <a:off x="8243657" y="3105354"/>
          <a:ext cx="633056" cy="2520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nb-NO" sz="1100" dirty="0" smtClean="0"/>
            <a:t>16%</a:t>
          </a:r>
          <a:endParaRPr lang="nb-NO" sz="1100" dirty="0"/>
        </a:p>
      </cdr:txBody>
    </cdr:sp>
  </cdr:relSizeAnchor>
  <cdr:relSizeAnchor xmlns:cdr="http://schemas.openxmlformats.org/drawingml/2006/chartDrawing">
    <cdr:from>
      <cdr:x>0.92874</cdr:x>
      <cdr:y>0.61458</cdr:y>
    </cdr:from>
    <cdr:to>
      <cdr:x>1</cdr:x>
      <cdr:y>0.6586</cdr:y>
    </cdr:to>
    <cdr:sp macro="" textlink="">
      <cdr:nvSpPr>
        <cdr:cNvPr id="5" name="TekstSylinder 1"/>
        <cdr:cNvSpPr txBox="1"/>
      </cdr:nvSpPr>
      <cdr:spPr>
        <a:xfrm xmlns:a="http://schemas.openxmlformats.org/drawingml/2006/main">
          <a:off x="8250691" y="3518817"/>
          <a:ext cx="633056" cy="2520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nb-NO" sz="1100" dirty="0" smtClean="0"/>
            <a:t>8%</a:t>
          </a:r>
          <a:endParaRPr lang="nb-NO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283" cy="495300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r">
              <a:defRPr sz="1200"/>
            </a:lvl1pPr>
          </a:lstStyle>
          <a:p>
            <a:fld id="{4322E17A-C003-4EEF-89DD-CFBB67213382}" type="datetimeFigureOut">
              <a:rPr lang="nb-NO" smtClean="0"/>
              <a:t>02.03.2015</a:t>
            </a:fld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1" y="9408981"/>
            <a:ext cx="2944283" cy="495300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r">
              <a:defRPr sz="1200"/>
            </a:lvl1pPr>
          </a:lstStyle>
          <a:p>
            <a:fld id="{8DF1AE8D-BAEC-4862-ABE6-384236E548AA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801610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283" cy="495300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r">
              <a:defRPr sz="1200"/>
            </a:lvl1pPr>
          </a:lstStyle>
          <a:p>
            <a:fld id="{3B6BD712-6567-450C-B3C6-BAF6878345EE}" type="datetimeFigureOut">
              <a:rPr lang="en-AU" smtClean="0"/>
              <a:pPr/>
              <a:t>2/03/2015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03" tIns="45651" rIns="91303" bIns="45651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303" tIns="45651" rIns="91303" bIns="45651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08981"/>
            <a:ext cx="2944283" cy="495300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r">
              <a:defRPr sz="1200"/>
            </a:lvl1pPr>
          </a:lstStyle>
          <a:p>
            <a:fld id="{B9487D93-240F-4041-8284-FC16D3A96101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1539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87D93-240F-4041-8284-FC16D3A96101}" type="slidenum">
              <a:rPr lang="en-AU" smtClean="0">
                <a:solidFill>
                  <a:prstClr val="black"/>
                </a:solidFill>
              </a:rPr>
              <a:pPr/>
              <a:t>2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9890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Halvert konsum på 10 år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87D93-240F-4041-8284-FC16D3A96101}" type="slidenum">
              <a:rPr lang="en-AU" smtClean="0"/>
              <a:pPr/>
              <a:t>10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390409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Fra asi – internasjonale TV-trender</a:t>
            </a:r>
          </a:p>
          <a:p>
            <a:r>
              <a:rPr lang="nb-NO" dirty="0" smtClean="0"/>
              <a:t>Kommenter her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87D93-240F-4041-8284-FC16D3A96101}" type="slidenum">
              <a:rPr lang="en-AU" smtClean="0"/>
              <a:pPr/>
              <a:t>19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224765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b="1" dirty="0" smtClean="0">
              <a:effectLst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87D93-240F-4041-8284-FC16D3A96101}" type="slidenum">
              <a:rPr lang="en-AU" smtClean="0">
                <a:solidFill>
                  <a:prstClr val="black"/>
                </a:solidFill>
              </a:rPr>
              <a:pPr/>
              <a:t>20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7598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919163" y="425450"/>
            <a:ext cx="4956175" cy="3716338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87D93-240F-4041-8284-FC16D3A96101}" type="slidenum">
              <a:rPr lang="en-AU" smtClean="0"/>
              <a:pPr/>
              <a:t>23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76239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2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2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2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2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2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4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4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4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4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4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5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5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5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5.xml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5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5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5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5.xml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5.xml"/><Relationship Id="rId4" Type="http://schemas.openxmlformats.org/officeDocument/2006/relationships/image" Target="../media/image12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9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9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1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1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1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1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1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1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4118" r="43632" b="2571"/>
          <a:stretch/>
        </p:blipFill>
        <p:spPr bwMode="auto">
          <a:xfrm>
            <a:off x="2743200" y="0"/>
            <a:ext cx="6400800" cy="5888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1813" y="0"/>
            <a:ext cx="5798312" cy="128497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1784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x1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8569325" cy="49069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046163" y="6438901"/>
            <a:ext cx="5051674" cy="200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2475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ndrewA\Desktop\Email ATT\RGB_MASTER_A0_landscape_02_lefttorigh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70" r="40312" b="-1"/>
          <a:stretch/>
        </p:blipFill>
        <p:spPr bwMode="auto">
          <a:xfrm>
            <a:off x="2400301" y="0"/>
            <a:ext cx="6743700" cy="5628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1821424"/>
            <a:ext cx="775368" cy="1274762"/>
          </a:xfrm>
          <a:prstGeom prst="rect">
            <a:avLst/>
          </a:prstGeom>
        </p:spPr>
        <p:txBody>
          <a:bodyPr vert="horz" lIns="0" tIns="252000" rIns="0" bIns="0" rtlCol="0" anchor="ctr" anchorCtr="0">
            <a:noAutofit/>
          </a:bodyPr>
          <a:lstStyle>
            <a:lvl1pPr>
              <a:defRPr lang="en-GB" sz="4400" b="0" dirty="0"/>
            </a:lvl1pPr>
          </a:lstStyle>
          <a:p>
            <a:pPr lvl="0"/>
            <a:r>
              <a:rPr lang="en-US" dirty="0" smtClean="0"/>
              <a:t>2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400" y="2851200"/>
            <a:ext cx="5024580" cy="7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101957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(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ndrewA\Desktop\Email ATT\RGB_MASTER_A0_longlandscape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10" r="19388" b="9440"/>
          <a:stretch/>
        </p:blipFill>
        <p:spPr bwMode="auto">
          <a:xfrm>
            <a:off x="877888" y="0"/>
            <a:ext cx="8266112" cy="5508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1821424"/>
            <a:ext cx="775368" cy="1274762"/>
          </a:xfrm>
          <a:prstGeom prst="rect">
            <a:avLst/>
          </a:prstGeom>
        </p:spPr>
        <p:txBody>
          <a:bodyPr vert="horz" lIns="0" tIns="252000" rIns="0" bIns="0" rtlCol="0" anchor="ctr" anchorCtr="0">
            <a:noAutofit/>
          </a:bodyPr>
          <a:lstStyle>
            <a:lvl1pPr>
              <a:defRPr lang="en-GB" sz="4400" b="0" dirty="0"/>
            </a:lvl1pPr>
          </a:lstStyle>
          <a:p>
            <a:pPr lvl="0"/>
            <a:r>
              <a:rPr lang="en-US" dirty="0" smtClean="0"/>
              <a:t>2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399" y="2851200"/>
            <a:ext cx="4287601" cy="7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309217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(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ndrewA\Desktop\Email ATT\RGB_MASTER_A0_portrait_01_righttolef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47" t="13578" r="9952" b="3640"/>
          <a:stretch/>
        </p:blipFill>
        <p:spPr bwMode="auto">
          <a:xfrm>
            <a:off x="4449548" y="1"/>
            <a:ext cx="4694452" cy="5816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1821424"/>
            <a:ext cx="775368" cy="1274762"/>
          </a:xfrm>
          <a:prstGeom prst="rect">
            <a:avLst/>
          </a:prstGeom>
        </p:spPr>
        <p:txBody>
          <a:bodyPr vert="horz" lIns="0" tIns="252000" rIns="0" bIns="0" rtlCol="0" anchor="ctr" anchorCtr="0">
            <a:noAutofit/>
          </a:bodyPr>
          <a:lstStyle>
            <a:lvl1pPr>
              <a:defRPr lang="en-GB" sz="4400" b="0" dirty="0"/>
            </a:lvl1pPr>
          </a:lstStyle>
          <a:p>
            <a:pPr lvl="0"/>
            <a:r>
              <a:rPr lang="en-US" dirty="0" smtClean="0"/>
              <a:t>2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400" y="2851200"/>
            <a:ext cx="5611434" cy="7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173223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(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ndrewA\Desktop\Email ATT\RGB_MASTER_A0_portrait_02_righttolef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09" r="19239" b="3525"/>
          <a:stretch/>
        </p:blipFill>
        <p:spPr bwMode="auto">
          <a:xfrm>
            <a:off x="4710159" y="0"/>
            <a:ext cx="4433841" cy="574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1821424"/>
            <a:ext cx="775368" cy="1274762"/>
          </a:xfrm>
          <a:prstGeom prst="rect">
            <a:avLst/>
          </a:prstGeom>
        </p:spPr>
        <p:txBody>
          <a:bodyPr vert="horz" lIns="0" tIns="252000" rIns="0" bIns="0" rtlCol="0" anchor="ctr" anchorCtr="0">
            <a:noAutofit/>
          </a:bodyPr>
          <a:lstStyle>
            <a:lvl1pPr>
              <a:defRPr lang="en-GB" sz="4400" b="0" dirty="0"/>
            </a:lvl1pPr>
          </a:lstStyle>
          <a:p>
            <a:pPr lvl="0"/>
            <a:r>
              <a:rPr lang="en-US" dirty="0" smtClean="0"/>
              <a:t>2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400" y="2851200"/>
            <a:ext cx="5795726" cy="7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654667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(F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26" r="21766" b="3545"/>
          <a:stretch/>
        </p:blipFill>
        <p:spPr bwMode="auto">
          <a:xfrm>
            <a:off x="4343401" y="0"/>
            <a:ext cx="4514850" cy="5756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1821424"/>
            <a:ext cx="775368" cy="1274762"/>
          </a:xfrm>
          <a:prstGeom prst="rect">
            <a:avLst/>
          </a:prstGeom>
        </p:spPr>
        <p:txBody>
          <a:bodyPr vert="horz" lIns="0" tIns="252000" rIns="0" bIns="0" rtlCol="0" anchor="ctr" anchorCtr="0">
            <a:noAutofit/>
          </a:bodyPr>
          <a:lstStyle>
            <a:lvl1pPr>
              <a:defRPr lang="en-GB" sz="4400" b="0" dirty="0"/>
            </a:lvl1pPr>
          </a:lstStyle>
          <a:p>
            <a:pPr lvl="0"/>
            <a:r>
              <a:rPr lang="en-US" dirty="0" smtClean="0"/>
              <a:t>2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400" y="2851200"/>
            <a:ext cx="5795726" cy="7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477195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(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ndrewA\Desktop\Email ATT\RGB_MASTER_A0_square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5" t="2596" r="19349" b="898"/>
          <a:stretch/>
        </p:blipFill>
        <p:spPr bwMode="auto">
          <a:xfrm>
            <a:off x="3286912" y="0"/>
            <a:ext cx="5857087" cy="578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1821424"/>
            <a:ext cx="775368" cy="1274762"/>
          </a:xfrm>
          <a:prstGeom prst="rect">
            <a:avLst/>
          </a:prstGeom>
        </p:spPr>
        <p:txBody>
          <a:bodyPr vert="horz" lIns="0" tIns="252000" rIns="0" bIns="0" rtlCol="0" anchor="ctr" anchorCtr="0">
            <a:noAutofit/>
          </a:bodyPr>
          <a:lstStyle>
            <a:lvl1pPr>
              <a:defRPr lang="en-GB" sz="4400" b="0" dirty="0"/>
            </a:lvl1pPr>
          </a:lstStyle>
          <a:p>
            <a:pPr lvl="0"/>
            <a:r>
              <a:rPr lang="en-US" dirty="0" smtClean="0"/>
              <a:t>2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399" y="2851200"/>
            <a:ext cx="4287601" cy="7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467221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4572000" y="276225"/>
            <a:ext cx="4283074" cy="5294313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285750" y="1821424"/>
            <a:ext cx="775368" cy="1274762"/>
          </a:xfrm>
          <a:prstGeom prst="rect">
            <a:avLst/>
          </a:prstGeom>
        </p:spPr>
        <p:txBody>
          <a:bodyPr vert="horz" lIns="0" tIns="252000" rIns="0" bIns="0" rtlCol="0" anchor="ctr" anchorCtr="0">
            <a:noAutofit/>
          </a:bodyPr>
          <a:lstStyle>
            <a:lvl1pPr>
              <a:defRPr lang="en-GB" sz="4400" b="0" dirty="0"/>
            </a:lvl1pPr>
          </a:lstStyle>
          <a:p>
            <a:pPr lvl="0"/>
            <a:r>
              <a:rPr lang="en-US" dirty="0" smtClean="0"/>
              <a:t>2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399" y="2851200"/>
            <a:ext cx="4287601" cy="7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210317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1821424"/>
            <a:ext cx="775368" cy="1274762"/>
          </a:xfrm>
          <a:prstGeom prst="rect">
            <a:avLst/>
          </a:prstGeom>
        </p:spPr>
        <p:txBody>
          <a:bodyPr vert="horz" lIns="0" tIns="252000" rIns="0" bIns="0" rtlCol="0" anchor="ctr" anchorCtr="0">
            <a:noAutofit/>
          </a:bodyPr>
          <a:lstStyle>
            <a:lvl1pPr>
              <a:defRPr lang="en-GB" sz="4400" b="0" dirty="0"/>
            </a:lvl1pPr>
          </a:lstStyle>
          <a:p>
            <a:pPr lvl="0"/>
            <a:r>
              <a:rPr lang="en-US" dirty="0" smtClean="0"/>
              <a:t>2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59678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(Grey)"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1821424"/>
            <a:ext cx="775368" cy="1274762"/>
          </a:xfrm>
          <a:prstGeom prst="rect">
            <a:avLst/>
          </a:prstGeom>
        </p:spPr>
        <p:txBody>
          <a:bodyPr vert="horz" lIns="0" tIns="252000" rIns="0" bIns="0" rtlCol="0" anchor="ctr" anchorCtr="0">
            <a:noAutofit/>
          </a:bodyPr>
          <a:lstStyle>
            <a:lvl1pPr>
              <a:defRPr lang="en-GB" sz="44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2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251298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5" name="Picture 2" descr="C:\Users\AndrewA\Desktop\TNS_logo_rgb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13" y="6071836"/>
            <a:ext cx="504000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211" y="6136098"/>
            <a:ext cx="1285875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851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5" name="Picture 2" descr="C:\Users\AndrewA\Desktop\TNS_logo_rgb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13" y="6071836"/>
            <a:ext cx="504000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211" y="6136098"/>
            <a:ext cx="1285875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18676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1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8569325" cy="4906999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3380669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1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790700"/>
            <a:ext cx="8569325" cy="4148138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85750" y="1031839"/>
            <a:ext cx="8569324" cy="758861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101131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2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49" y="1031839"/>
            <a:ext cx="4030663" cy="4916524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826000" y="1031839"/>
            <a:ext cx="4029075" cy="4916524"/>
          </a:xfrm>
        </p:spPr>
        <p:txBody>
          <a:bodyPr l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6077973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2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49" y="1790699"/>
            <a:ext cx="4030663" cy="415766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826000" y="1790699"/>
            <a:ext cx="4029075" cy="4157663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85749" y="1031839"/>
            <a:ext cx="4030663" cy="758861"/>
          </a:xfrm>
        </p:spPr>
        <p:txBody>
          <a:bodyPr/>
          <a:lstStyle>
            <a:lvl1pPr>
              <a:defRPr sz="1600"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826000" y="1031839"/>
            <a:ext cx="4029074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655726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3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238413" y="1033230"/>
            <a:ext cx="2664000" cy="4916524"/>
          </a:xfrm>
        </p:spPr>
        <p:txBody>
          <a:bodyPr l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191075" y="1036005"/>
            <a:ext cx="2664000" cy="4912358"/>
          </a:xfrm>
        </p:spPr>
        <p:txBody>
          <a:bodyPr l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2664000" cy="4916524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6979354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3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238413" y="1788564"/>
            <a:ext cx="2664000" cy="4161189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191075" y="1790699"/>
            <a:ext cx="2664000" cy="4157663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787173"/>
            <a:ext cx="2664000" cy="4161189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85750" y="1031839"/>
            <a:ext cx="2664000" cy="758861"/>
          </a:xfrm>
        </p:spPr>
        <p:txBody>
          <a:bodyPr/>
          <a:lstStyle>
            <a:lvl1pPr>
              <a:defRPr sz="1600"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3238256" y="1031839"/>
            <a:ext cx="2664000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6190761" y="1039459"/>
            <a:ext cx="2664000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902516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4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4702634" y="1006068"/>
            <a:ext cx="1944000" cy="4939283"/>
          </a:xfrm>
        </p:spPr>
        <p:txBody>
          <a:bodyPr l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911075" y="1008843"/>
            <a:ext cx="1944000" cy="4939283"/>
          </a:xfrm>
        </p:spPr>
        <p:txBody>
          <a:bodyPr l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04677"/>
            <a:ext cx="1944000" cy="493928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0" name="Content Placeholder 6"/>
          <p:cNvSpPr>
            <a:spLocks noGrp="1"/>
          </p:cNvSpPr>
          <p:nvPr>
            <p:ph sz="quarter" idx="19"/>
          </p:nvPr>
        </p:nvSpPr>
        <p:spPr>
          <a:xfrm>
            <a:off x="2494192" y="1004677"/>
            <a:ext cx="1944000" cy="493928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4766776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4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494192" y="1789307"/>
            <a:ext cx="1944000" cy="4158819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911075" y="1789307"/>
            <a:ext cx="1944000" cy="4158819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789307"/>
            <a:ext cx="1944000" cy="4158819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85750" y="1033975"/>
            <a:ext cx="1944000" cy="758861"/>
          </a:xfrm>
        </p:spPr>
        <p:txBody>
          <a:bodyPr/>
          <a:lstStyle>
            <a:lvl1pPr>
              <a:defRPr sz="1600" b="1"/>
            </a:lvl1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494087" y="1033975"/>
            <a:ext cx="1944000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6910761" y="1039459"/>
            <a:ext cx="1944000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14" name="Content Placeholder 6"/>
          <p:cNvSpPr>
            <a:spLocks noGrp="1"/>
          </p:cNvSpPr>
          <p:nvPr>
            <p:ph sz="quarter" idx="22"/>
          </p:nvPr>
        </p:nvSpPr>
        <p:spPr>
          <a:xfrm>
            <a:off x="4702634" y="1789307"/>
            <a:ext cx="1944000" cy="4158819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4702424" y="1039459"/>
            <a:ext cx="1944000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dirty="0" smtClean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90193550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vie -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6" name="Media Placeholder 4"/>
          <p:cNvSpPr>
            <a:spLocks noGrp="1"/>
          </p:cNvSpPr>
          <p:nvPr>
            <p:ph type="media" sz="quarter" idx="11" hasCustomPrompt="1"/>
          </p:nvPr>
        </p:nvSpPr>
        <p:spPr>
          <a:xfrm>
            <a:off x="285750" y="1285875"/>
            <a:ext cx="8569325" cy="4284663"/>
          </a:xfrm>
          <a:solidFill>
            <a:schemeClr val="bg1">
              <a:lumMod val="5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AU" dirty="0" smtClean="0"/>
              <a:t>Click to insert movie…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1091298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vie -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5" name="Media Placeholder 4"/>
          <p:cNvSpPr>
            <a:spLocks noGrp="1"/>
          </p:cNvSpPr>
          <p:nvPr>
            <p:ph type="media" sz="quarter" idx="11" hasCustomPrompt="1"/>
          </p:nvPr>
        </p:nvSpPr>
        <p:spPr>
          <a:xfrm>
            <a:off x="0" y="0"/>
            <a:ext cx="9144000" cy="6858000"/>
          </a:xfrm>
          <a:solidFill>
            <a:schemeClr val="bg1">
              <a:lumMod val="5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AU" dirty="0" smtClean="0"/>
              <a:t>Click to insert movie…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79603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4118" r="43632" b="2571"/>
          <a:stretch/>
        </p:blipFill>
        <p:spPr bwMode="auto">
          <a:xfrm>
            <a:off x="2743200" y="0"/>
            <a:ext cx="6400800" cy="5888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1821424"/>
            <a:ext cx="775368" cy="1274762"/>
          </a:xfrm>
          <a:prstGeom prst="rect">
            <a:avLst/>
          </a:prstGeom>
        </p:spPr>
        <p:txBody>
          <a:bodyPr vert="horz" lIns="0" tIns="252000" rIns="0" bIns="0" rtlCol="0" anchor="ctr" anchorCtr="0">
            <a:noAutofit/>
          </a:bodyPr>
          <a:lstStyle>
            <a:lvl1pPr>
              <a:defRPr lang="en-GB" sz="4400" b="0" dirty="0"/>
            </a:lvl1pPr>
          </a:lstStyle>
          <a:p>
            <a:pPr lvl="0"/>
            <a:r>
              <a:rPr lang="en-US" dirty="0" smtClean="0"/>
              <a:t>2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400" y="2851200"/>
            <a:ext cx="5010932" cy="7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563" y="6106688"/>
            <a:ext cx="1285875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919522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7666722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x1 Box (Grey Bo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8569325" cy="4906999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>
                <a:solidFill>
                  <a:srgbClr val="333333"/>
                </a:solidFill>
              </a:defRPr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133296791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ter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1821424"/>
            <a:ext cx="775368" cy="1274762"/>
          </a:xfrm>
          <a:prstGeom prst="rect">
            <a:avLst/>
          </a:prstGeom>
        </p:spPr>
        <p:txBody>
          <a:bodyPr vert="horz" lIns="0" tIns="252000" rIns="0" bIns="0" rtlCol="0" anchor="ctr" anchorCtr="0">
            <a:noAutofit/>
          </a:bodyPr>
          <a:lstStyle>
            <a:lvl1pPr>
              <a:defRPr lang="en-GB" sz="4400" b="0" dirty="0"/>
            </a:lvl1pPr>
          </a:lstStyle>
          <a:p>
            <a:pPr lvl="0"/>
            <a:r>
              <a:rPr lang="en-US" dirty="0" smtClean="0"/>
              <a:t>2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943834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3D1C0B8-4EBF-44F7-BBFA-CD972356115A}" type="datetimeFigureOut">
              <a:rPr lang="nb-NO" smtClean="0">
                <a:solidFill>
                  <a:prstClr val="black"/>
                </a:solidFill>
              </a:rPr>
              <a:pPr/>
              <a:t>02.03.2015</a:t>
            </a:fld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86E63-C5DA-479B-AD04-C1798A3D7D33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6298922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4118" r="43632" b="2571"/>
          <a:stretch/>
        </p:blipFill>
        <p:spPr bwMode="auto">
          <a:xfrm>
            <a:off x="2743200" y="0"/>
            <a:ext cx="6400800" cy="5888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1821424"/>
            <a:ext cx="775368" cy="1274762"/>
          </a:xfrm>
          <a:prstGeom prst="rect">
            <a:avLst/>
          </a:prstGeom>
        </p:spPr>
        <p:txBody>
          <a:bodyPr vert="horz" lIns="0" tIns="252000" rIns="0" bIns="0" rtlCol="0" anchor="ctr" anchorCtr="0">
            <a:noAutofit/>
          </a:bodyPr>
          <a:lstStyle>
            <a:lvl1pPr>
              <a:defRPr lang="en-GB" sz="4400" b="0" dirty="0"/>
            </a:lvl1pPr>
          </a:lstStyle>
          <a:p>
            <a:pPr lvl="0"/>
            <a:r>
              <a:rPr lang="en-US" dirty="0" smtClean="0"/>
              <a:t>2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400" y="2851200"/>
            <a:ext cx="5010932" cy="7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34311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ndrewA\Desktop\Email ATT\RGB_MASTER_A0_landscape_02_lefttorigh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70" r="40312" b="-1"/>
          <a:stretch/>
        </p:blipFill>
        <p:spPr bwMode="auto">
          <a:xfrm>
            <a:off x="2400301" y="0"/>
            <a:ext cx="6743700" cy="5628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1821424"/>
            <a:ext cx="775368" cy="1274762"/>
          </a:xfrm>
          <a:prstGeom prst="rect">
            <a:avLst/>
          </a:prstGeom>
        </p:spPr>
        <p:txBody>
          <a:bodyPr vert="horz" lIns="0" tIns="252000" rIns="0" bIns="0" rtlCol="0" anchor="ctr" anchorCtr="0">
            <a:noAutofit/>
          </a:bodyPr>
          <a:lstStyle>
            <a:lvl1pPr>
              <a:defRPr lang="en-GB" sz="4400" b="0" dirty="0"/>
            </a:lvl1pPr>
          </a:lstStyle>
          <a:p>
            <a:pPr lvl="0"/>
            <a:r>
              <a:rPr lang="en-US" dirty="0" smtClean="0"/>
              <a:t>2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400" y="2851200"/>
            <a:ext cx="5024580" cy="7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610243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(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ndrewA\Desktop\Email ATT\RGB_MASTER_A0_longlandscape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10" r="19388" b="9440"/>
          <a:stretch/>
        </p:blipFill>
        <p:spPr bwMode="auto">
          <a:xfrm>
            <a:off x="877888" y="0"/>
            <a:ext cx="8266112" cy="5508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1821424"/>
            <a:ext cx="775368" cy="1274762"/>
          </a:xfrm>
          <a:prstGeom prst="rect">
            <a:avLst/>
          </a:prstGeom>
        </p:spPr>
        <p:txBody>
          <a:bodyPr vert="horz" lIns="0" tIns="252000" rIns="0" bIns="0" rtlCol="0" anchor="ctr" anchorCtr="0">
            <a:noAutofit/>
          </a:bodyPr>
          <a:lstStyle>
            <a:lvl1pPr>
              <a:defRPr lang="en-GB" sz="4400" b="0" dirty="0"/>
            </a:lvl1pPr>
          </a:lstStyle>
          <a:p>
            <a:pPr lvl="0"/>
            <a:r>
              <a:rPr lang="en-US" dirty="0" smtClean="0"/>
              <a:t>2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399" y="2851200"/>
            <a:ext cx="4287601" cy="7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7173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(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ndrewA\Desktop\Email ATT\RGB_MASTER_A0_portrait_01_righttolef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47" t="13578" r="9952" b="3640"/>
          <a:stretch/>
        </p:blipFill>
        <p:spPr bwMode="auto">
          <a:xfrm>
            <a:off x="4449548" y="1"/>
            <a:ext cx="4694452" cy="5816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1821424"/>
            <a:ext cx="775368" cy="1274762"/>
          </a:xfrm>
          <a:prstGeom prst="rect">
            <a:avLst/>
          </a:prstGeom>
        </p:spPr>
        <p:txBody>
          <a:bodyPr vert="horz" lIns="0" tIns="252000" rIns="0" bIns="0" rtlCol="0" anchor="ctr" anchorCtr="0">
            <a:noAutofit/>
          </a:bodyPr>
          <a:lstStyle>
            <a:lvl1pPr>
              <a:defRPr lang="en-GB" sz="4400" b="0" dirty="0"/>
            </a:lvl1pPr>
          </a:lstStyle>
          <a:p>
            <a:pPr lvl="0"/>
            <a:r>
              <a:rPr lang="en-US" dirty="0" smtClean="0"/>
              <a:t>2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400" y="2851200"/>
            <a:ext cx="5611434" cy="7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594778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(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ndrewA\Desktop\Email ATT\RGB_MASTER_A0_portrait_02_righttolef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09" r="19239" b="3525"/>
          <a:stretch/>
        </p:blipFill>
        <p:spPr bwMode="auto">
          <a:xfrm>
            <a:off x="4710159" y="0"/>
            <a:ext cx="4433841" cy="574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1821424"/>
            <a:ext cx="775368" cy="1274762"/>
          </a:xfrm>
          <a:prstGeom prst="rect">
            <a:avLst/>
          </a:prstGeom>
        </p:spPr>
        <p:txBody>
          <a:bodyPr vert="horz" lIns="0" tIns="252000" rIns="0" bIns="0" rtlCol="0" anchor="ctr" anchorCtr="0">
            <a:noAutofit/>
          </a:bodyPr>
          <a:lstStyle>
            <a:lvl1pPr>
              <a:defRPr lang="en-GB" sz="4400" b="0" dirty="0"/>
            </a:lvl1pPr>
          </a:lstStyle>
          <a:p>
            <a:pPr lvl="0"/>
            <a:r>
              <a:rPr lang="en-US" dirty="0" smtClean="0"/>
              <a:t>2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400" y="2851200"/>
            <a:ext cx="5795726" cy="7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272555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(F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26" r="21766" b="3545"/>
          <a:stretch/>
        </p:blipFill>
        <p:spPr bwMode="auto">
          <a:xfrm>
            <a:off x="4343401" y="0"/>
            <a:ext cx="4514850" cy="5756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1821424"/>
            <a:ext cx="775368" cy="1274762"/>
          </a:xfrm>
          <a:prstGeom prst="rect">
            <a:avLst/>
          </a:prstGeom>
        </p:spPr>
        <p:txBody>
          <a:bodyPr vert="horz" lIns="0" tIns="252000" rIns="0" bIns="0" rtlCol="0" anchor="ctr" anchorCtr="0">
            <a:noAutofit/>
          </a:bodyPr>
          <a:lstStyle>
            <a:lvl1pPr>
              <a:defRPr lang="en-GB" sz="4400" b="0" dirty="0"/>
            </a:lvl1pPr>
          </a:lstStyle>
          <a:p>
            <a:pPr lvl="0"/>
            <a:r>
              <a:rPr lang="en-US" dirty="0" smtClean="0"/>
              <a:t>2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400" y="2851200"/>
            <a:ext cx="5795726" cy="7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09477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ndrewA\Desktop\Email ATT\RGB_MASTER_A0_landscape_02_lefttorigh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70" r="40312" b="-1"/>
          <a:stretch/>
        </p:blipFill>
        <p:spPr bwMode="auto">
          <a:xfrm>
            <a:off x="2400301" y="0"/>
            <a:ext cx="6743700" cy="5628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1821424"/>
            <a:ext cx="775368" cy="1274762"/>
          </a:xfrm>
          <a:prstGeom prst="rect">
            <a:avLst/>
          </a:prstGeom>
        </p:spPr>
        <p:txBody>
          <a:bodyPr vert="horz" lIns="0" tIns="252000" rIns="0" bIns="0" rtlCol="0" anchor="ctr" anchorCtr="0">
            <a:noAutofit/>
          </a:bodyPr>
          <a:lstStyle>
            <a:lvl1pPr>
              <a:defRPr lang="en-GB" sz="4400" b="0" dirty="0"/>
            </a:lvl1pPr>
          </a:lstStyle>
          <a:p>
            <a:pPr lvl="0"/>
            <a:r>
              <a:rPr lang="en-US" dirty="0" smtClean="0"/>
              <a:t>2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400" y="2851200"/>
            <a:ext cx="5024580" cy="7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29043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(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ndrewA\Desktop\Email ATT\RGB_MASTER_A0_square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5" t="2596" r="19349" b="898"/>
          <a:stretch/>
        </p:blipFill>
        <p:spPr bwMode="auto">
          <a:xfrm>
            <a:off x="3286912" y="0"/>
            <a:ext cx="5857087" cy="578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1821424"/>
            <a:ext cx="775368" cy="1274762"/>
          </a:xfrm>
          <a:prstGeom prst="rect">
            <a:avLst/>
          </a:prstGeom>
        </p:spPr>
        <p:txBody>
          <a:bodyPr vert="horz" lIns="0" tIns="252000" rIns="0" bIns="0" rtlCol="0" anchor="ctr" anchorCtr="0">
            <a:noAutofit/>
          </a:bodyPr>
          <a:lstStyle>
            <a:lvl1pPr>
              <a:defRPr lang="en-GB" sz="4400" b="0" dirty="0"/>
            </a:lvl1pPr>
          </a:lstStyle>
          <a:p>
            <a:pPr lvl="0"/>
            <a:r>
              <a:rPr lang="en-US" dirty="0" smtClean="0"/>
              <a:t>2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399" y="2851200"/>
            <a:ext cx="4287601" cy="7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108318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4572000" y="276225"/>
            <a:ext cx="4283074" cy="5294313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285750" y="1821424"/>
            <a:ext cx="775368" cy="1274762"/>
          </a:xfrm>
          <a:prstGeom prst="rect">
            <a:avLst/>
          </a:prstGeom>
        </p:spPr>
        <p:txBody>
          <a:bodyPr vert="horz" lIns="0" tIns="252000" rIns="0" bIns="0" rtlCol="0" anchor="ctr" anchorCtr="0">
            <a:noAutofit/>
          </a:bodyPr>
          <a:lstStyle>
            <a:lvl1pPr>
              <a:defRPr lang="en-GB" sz="4400" b="0" dirty="0"/>
            </a:lvl1pPr>
          </a:lstStyle>
          <a:p>
            <a:pPr lvl="0"/>
            <a:r>
              <a:rPr lang="en-US" dirty="0" smtClean="0"/>
              <a:t>2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399" y="2851200"/>
            <a:ext cx="4287601" cy="7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922590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1821424"/>
            <a:ext cx="775368" cy="1274762"/>
          </a:xfrm>
          <a:prstGeom prst="rect">
            <a:avLst/>
          </a:prstGeom>
        </p:spPr>
        <p:txBody>
          <a:bodyPr vert="horz" lIns="0" tIns="252000" rIns="0" bIns="0" rtlCol="0" anchor="ctr" anchorCtr="0">
            <a:noAutofit/>
          </a:bodyPr>
          <a:lstStyle>
            <a:lvl1pPr>
              <a:defRPr lang="en-GB" sz="4400" b="0" dirty="0"/>
            </a:lvl1pPr>
          </a:lstStyle>
          <a:p>
            <a:pPr lvl="0"/>
            <a:r>
              <a:rPr lang="en-US" dirty="0" smtClean="0"/>
              <a:t>2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101043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(Grey)"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1821424"/>
            <a:ext cx="775368" cy="1274762"/>
          </a:xfrm>
          <a:prstGeom prst="rect">
            <a:avLst/>
          </a:prstGeom>
        </p:spPr>
        <p:txBody>
          <a:bodyPr vert="horz" lIns="0" tIns="252000" rIns="0" bIns="0" rtlCol="0" anchor="ctr" anchorCtr="0">
            <a:noAutofit/>
          </a:bodyPr>
          <a:lstStyle>
            <a:lvl1pPr>
              <a:defRPr lang="en-GB" sz="44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2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131735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5" name="Picture 2" descr="C:\Users\AndrewA\Desktop\TNS_logo_rgb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13" y="6071836"/>
            <a:ext cx="504000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20012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x1 Box (Grey Bo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8569325" cy="49069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292225" y="5570538"/>
            <a:ext cx="7562850" cy="368300"/>
          </a:xfrm>
          <a:prstGeom prst="rect">
            <a:avLst/>
          </a:prstGeom>
        </p:spPr>
        <p:txBody>
          <a:bodyPr lIns="0" tIns="0" rIns="0" bIns="108000" anchor="b">
            <a:noAutofit/>
          </a:bodyPr>
          <a:lstStyle>
            <a:lvl1pPr>
              <a:defRPr sz="600" b="0">
                <a:solidFill>
                  <a:srgbClr val="333333"/>
                </a:solidFill>
              </a:defRPr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257718024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x2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49" y="1031839"/>
            <a:ext cx="4030663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826000" y="1031839"/>
            <a:ext cx="4029075" cy="4916524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7000506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4118" r="43632" b="2571"/>
          <a:stretch/>
        </p:blipFill>
        <p:spPr bwMode="auto">
          <a:xfrm>
            <a:off x="2743200" y="0"/>
            <a:ext cx="6400800" cy="5888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1813" y="0"/>
            <a:ext cx="5798312" cy="128497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389965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andscape_02_lefttorigh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70" r="40312" b="-1"/>
          <a:stretch/>
        </p:blipFill>
        <p:spPr bwMode="auto">
          <a:xfrm>
            <a:off x="2400301" y="0"/>
            <a:ext cx="6743700" cy="5628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813" y="0"/>
            <a:ext cx="4670433" cy="128497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682677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onglandscape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10" r="19388" b="9440"/>
          <a:stretch/>
        </p:blipFill>
        <p:spPr bwMode="auto">
          <a:xfrm>
            <a:off x="877888" y="0"/>
            <a:ext cx="8266112" cy="5508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1813" y="0"/>
            <a:ext cx="7051494" cy="128497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36854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(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ndrewA\Desktop\Email ATT\RGB_MASTER_A0_longlandscape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10" r="19388" b="9440"/>
          <a:stretch/>
        </p:blipFill>
        <p:spPr bwMode="auto">
          <a:xfrm>
            <a:off x="877888" y="0"/>
            <a:ext cx="8266112" cy="5508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1821424"/>
            <a:ext cx="775368" cy="1274762"/>
          </a:xfrm>
          <a:prstGeom prst="rect">
            <a:avLst/>
          </a:prstGeom>
        </p:spPr>
        <p:txBody>
          <a:bodyPr vert="horz" lIns="0" tIns="252000" rIns="0" bIns="0" rtlCol="0" anchor="ctr" anchorCtr="0">
            <a:noAutofit/>
          </a:bodyPr>
          <a:lstStyle>
            <a:lvl1pPr>
              <a:defRPr lang="en-GB" sz="4400" b="0" dirty="0"/>
            </a:lvl1pPr>
          </a:lstStyle>
          <a:p>
            <a:pPr lvl="0"/>
            <a:r>
              <a:rPr lang="en-US" dirty="0" smtClean="0"/>
              <a:t>2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399" y="2851200"/>
            <a:ext cx="4287601" cy="7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0736455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1_righttolef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47" t="13578" r="9952" b="3640"/>
          <a:stretch/>
        </p:blipFill>
        <p:spPr bwMode="auto">
          <a:xfrm>
            <a:off x="4449548" y="1"/>
            <a:ext cx="4694452" cy="5816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1813" y="0"/>
            <a:ext cx="5059732" cy="12849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674208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2_righttolef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09" r="19239" b="3525"/>
          <a:stretch/>
        </p:blipFill>
        <p:spPr bwMode="auto">
          <a:xfrm>
            <a:off x="4710159" y="0"/>
            <a:ext cx="4433841" cy="574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281813" y="0"/>
            <a:ext cx="5367549" cy="128497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Streaming, web-TV </a:t>
            </a:r>
            <a:r>
              <a:rPr lang="en-US" dirty="0" err="1" smtClean="0"/>
              <a:t>og</a:t>
            </a:r>
            <a:r>
              <a:rPr lang="en-US" dirty="0" smtClean="0"/>
              <a:t> social-TV</a:t>
            </a:r>
            <a:br>
              <a:rPr lang="en-US" dirty="0" smtClean="0"/>
            </a:br>
            <a:r>
              <a:rPr lang="en-US" dirty="0" smtClean="0"/>
              <a:t>ANFO 05.09.12</a:t>
            </a:r>
            <a:br>
              <a:rPr lang="en-US" dirty="0" smtClean="0"/>
            </a:br>
            <a:r>
              <a:rPr lang="en-US" dirty="0" smtClean="0"/>
              <a:t>Knut-Arne Futsæter</a:t>
            </a:r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563" y="6106688"/>
            <a:ext cx="1285875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6419904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F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26" r="21766" b="3545"/>
          <a:stretch/>
        </p:blipFill>
        <p:spPr bwMode="auto">
          <a:xfrm>
            <a:off x="4343401" y="0"/>
            <a:ext cx="4514850" cy="5756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1813" y="0"/>
            <a:ext cx="5376603" cy="128497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213170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square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5" t="2596" r="19349" b="898"/>
          <a:stretch/>
        </p:blipFill>
        <p:spPr bwMode="auto">
          <a:xfrm>
            <a:off x="3286912" y="0"/>
            <a:ext cx="5857087" cy="578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1813" y="0"/>
            <a:ext cx="5611993" cy="128497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102619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285750" y="1285875"/>
            <a:ext cx="8569325" cy="4537075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75192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PSTUDIOTERM\Clients\TNS Global\TNS_002 Templates\4. Design\4. Active\PPT Files\2. 5th April Redesign\From Client\TNS_logo_72ppi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13" y="6071836"/>
            <a:ext cx="504000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39" descr="KANTAR_MED_RGB"/>
          <p:cNvPicPr>
            <a:picLocks noChangeAspect="1" noChangeArrowheads="1"/>
          </p:cNvPicPr>
          <p:nvPr userDrawn="1"/>
        </p:nvPicPr>
        <p:blipFill>
          <a:blip r:embed="rId3" cstate="email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8758" y="6140186"/>
            <a:ext cx="1287463" cy="4349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48454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_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G:\Div\newspaper.jpg"/>
          <p:cNvPicPr>
            <a:picLocks noChangeAspect="1" noChangeArrowheads="1"/>
          </p:cNvPicPr>
          <p:nvPr userDrawn="1"/>
        </p:nvPicPr>
        <p:blipFill>
          <a:blip r:embed="rId2">
            <a:lum bright="-24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\\PSTUDIOTERM\Clients\TNS Global\TNS_002 Templates\4. Design\4. Active\PPT Files\2. 5th April Redesign\From Client\TNS_logo_72ppi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13" y="6071836"/>
            <a:ext cx="504000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39" descr="KANTAR_MED_RGB"/>
          <p:cNvPicPr>
            <a:picLocks noChangeAspect="1" noChangeArrowheads="1"/>
          </p:cNvPicPr>
          <p:nvPr userDrawn="1"/>
        </p:nvPicPr>
        <p:blipFill>
          <a:blip r:embed="rId4" cstate="email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8758" y="6140186"/>
            <a:ext cx="1287463" cy="4349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86028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(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ndrewA\Desktop\Email ATT\RGB_MASTER_A0_portrait_01_righttolef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47" t="13578" r="9952" b="3640"/>
          <a:stretch/>
        </p:blipFill>
        <p:spPr bwMode="auto">
          <a:xfrm>
            <a:off x="4449548" y="1"/>
            <a:ext cx="4694452" cy="5816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1821424"/>
            <a:ext cx="775368" cy="1274762"/>
          </a:xfrm>
          <a:prstGeom prst="rect">
            <a:avLst/>
          </a:prstGeom>
        </p:spPr>
        <p:txBody>
          <a:bodyPr vert="horz" lIns="0" tIns="252000" rIns="0" bIns="0" rtlCol="0" anchor="ctr" anchorCtr="0">
            <a:noAutofit/>
          </a:bodyPr>
          <a:lstStyle>
            <a:lvl1pPr>
              <a:defRPr lang="en-GB" sz="4400" b="0" dirty="0"/>
            </a:lvl1pPr>
          </a:lstStyle>
          <a:p>
            <a:pPr lvl="0"/>
            <a:r>
              <a:rPr lang="en-US" dirty="0" smtClean="0"/>
              <a:t>2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400" y="2851200"/>
            <a:ext cx="5611434" cy="7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54011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(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ndrewA\Desktop\Email ATT\RGB_MASTER_A0_portrait_02_righttolef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09" r="19239" b="3525"/>
          <a:stretch/>
        </p:blipFill>
        <p:spPr bwMode="auto">
          <a:xfrm>
            <a:off x="4710159" y="0"/>
            <a:ext cx="4433841" cy="574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1821424"/>
            <a:ext cx="775368" cy="1274762"/>
          </a:xfrm>
          <a:prstGeom prst="rect">
            <a:avLst/>
          </a:prstGeom>
        </p:spPr>
        <p:txBody>
          <a:bodyPr vert="horz" lIns="0" tIns="252000" rIns="0" bIns="0" rtlCol="0" anchor="ctr" anchorCtr="0">
            <a:noAutofit/>
          </a:bodyPr>
          <a:lstStyle>
            <a:lvl1pPr>
              <a:defRPr lang="en-GB" sz="4400" b="0" dirty="0"/>
            </a:lvl1pPr>
          </a:lstStyle>
          <a:p>
            <a:pPr lvl="0"/>
            <a:r>
              <a:rPr lang="en-US" dirty="0" smtClean="0"/>
              <a:t>2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400" y="2851200"/>
            <a:ext cx="5795726" cy="7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77101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(F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26" r="21766" b="3545"/>
          <a:stretch/>
        </p:blipFill>
        <p:spPr bwMode="auto">
          <a:xfrm>
            <a:off x="4343401" y="0"/>
            <a:ext cx="4514850" cy="5756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1821424"/>
            <a:ext cx="775368" cy="1274762"/>
          </a:xfrm>
          <a:prstGeom prst="rect">
            <a:avLst/>
          </a:prstGeom>
        </p:spPr>
        <p:txBody>
          <a:bodyPr vert="horz" lIns="0" tIns="252000" rIns="0" bIns="0" rtlCol="0" anchor="ctr" anchorCtr="0">
            <a:noAutofit/>
          </a:bodyPr>
          <a:lstStyle>
            <a:lvl1pPr>
              <a:defRPr lang="en-GB" sz="4400" b="0" dirty="0"/>
            </a:lvl1pPr>
          </a:lstStyle>
          <a:p>
            <a:pPr lvl="0"/>
            <a:r>
              <a:rPr lang="en-US" dirty="0" smtClean="0"/>
              <a:t>2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400" y="2851200"/>
            <a:ext cx="5795726" cy="7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06499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(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ndrewA\Desktop\Email ATT\RGB_MASTER_A0_square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5" t="2596" r="19349" b="898"/>
          <a:stretch/>
        </p:blipFill>
        <p:spPr bwMode="auto">
          <a:xfrm>
            <a:off x="3286912" y="0"/>
            <a:ext cx="5857087" cy="578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1821424"/>
            <a:ext cx="775368" cy="1274762"/>
          </a:xfrm>
          <a:prstGeom prst="rect">
            <a:avLst/>
          </a:prstGeom>
        </p:spPr>
        <p:txBody>
          <a:bodyPr vert="horz" lIns="0" tIns="252000" rIns="0" bIns="0" rtlCol="0" anchor="ctr" anchorCtr="0">
            <a:noAutofit/>
          </a:bodyPr>
          <a:lstStyle>
            <a:lvl1pPr>
              <a:defRPr lang="en-GB" sz="4400" b="0" dirty="0"/>
            </a:lvl1pPr>
          </a:lstStyle>
          <a:p>
            <a:pPr lvl="0"/>
            <a:r>
              <a:rPr lang="en-US" dirty="0" smtClean="0"/>
              <a:t>2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399" y="2851200"/>
            <a:ext cx="4287601" cy="7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55275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4572000" y="276225"/>
            <a:ext cx="4283074" cy="5294313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285750" y="1821424"/>
            <a:ext cx="775368" cy="1274762"/>
          </a:xfrm>
          <a:prstGeom prst="rect">
            <a:avLst/>
          </a:prstGeom>
        </p:spPr>
        <p:txBody>
          <a:bodyPr vert="horz" lIns="0" tIns="252000" rIns="0" bIns="0" rtlCol="0" anchor="ctr" anchorCtr="0">
            <a:noAutofit/>
          </a:bodyPr>
          <a:lstStyle>
            <a:lvl1pPr>
              <a:defRPr lang="en-GB" sz="4400" b="0" dirty="0"/>
            </a:lvl1pPr>
          </a:lstStyle>
          <a:p>
            <a:pPr lvl="0"/>
            <a:r>
              <a:rPr lang="en-US" dirty="0" smtClean="0"/>
              <a:t>2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399" y="2851200"/>
            <a:ext cx="4287601" cy="7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2399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andscape_02_lefttorigh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70" r="40312" b="-1"/>
          <a:stretch/>
        </p:blipFill>
        <p:spPr bwMode="auto">
          <a:xfrm>
            <a:off x="2400301" y="0"/>
            <a:ext cx="6743700" cy="5628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813" y="0"/>
            <a:ext cx="4670433" cy="128497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2339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1821424"/>
            <a:ext cx="775368" cy="1274762"/>
          </a:xfrm>
          <a:prstGeom prst="rect">
            <a:avLst/>
          </a:prstGeom>
        </p:spPr>
        <p:txBody>
          <a:bodyPr vert="horz" lIns="0" tIns="252000" rIns="0" bIns="0" rtlCol="0" anchor="ctr" anchorCtr="0">
            <a:noAutofit/>
          </a:bodyPr>
          <a:lstStyle>
            <a:lvl1pPr>
              <a:defRPr lang="en-GB" sz="4400" b="0" dirty="0"/>
            </a:lvl1pPr>
          </a:lstStyle>
          <a:p>
            <a:pPr lvl="0"/>
            <a:r>
              <a:rPr lang="en-US" dirty="0" smtClean="0"/>
              <a:t>2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66610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(Grey)"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1821424"/>
            <a:ext cx="775368" cy="1274762"/>
          </a:xfrm>
          <a:prstGeom prst="rect">
            <a:avLst/>
          </a:prstGeom>
        </p:spPr>
        <p:txBody>
          <a:bodyPr vert="horz" lIns="0" tIns="252000" rIns="0" bIns="0" rtlCol="0" anchor="ctr" anchorCtr="0">
            <a:noAutofit/>
          </a:bodyPr>
          <a:lstStyle>
            <a:lvl1pPr>
              <a:defRPr lang="en-GB" sz="44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2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57629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5" name="Picture 2" descr="C:\Users\AndrewA\Desktop\TNS_logo_rgb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13" y="6071836"/>
            <a:ext cx="504000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211" y="6136098"/>
            <a:ext cx="1285875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06610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848725" y="6705600"/>
            <a:ext cx="509588" cy="152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AFC75F-642A-442D-AD81-67678712B2A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2962650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1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8569325" cy="4906999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450043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1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790700"/>
            <a:ext cx="8569325" cy="4148138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85750" y="1031839"/>
            <a:ext cx="8569324" cy="758861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857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2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49" y="1031839"/>
            <a:ext cx="4030663" cy="4916524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826000" y="1031839"/>
            <a:ext cx="4029075" cy="4916524"/>
          </a:xfrm>
        </p:spPr>
        <p:txBody>
          <a:bodyPr l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173750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2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49" y="1790699"/>
            <a:ext cx="4030663" cy="415766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826000" y="1790699"/>
            <a:ext cx="4029075" cy="4157663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85749" y="1031839"/>
            <a:ext cx="4030663" cy="758861"/>
          </a:xfrm>
        </p:spPr>
        <p:txBody>
          <a:bodyPr/>
          <a:lstStyle>
            <a:lvl1pPr>
              <a:defRPr sz="1600"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826000" y="1031839"/>
            <a:ext cx="4029074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0061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3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238413" y="1033230"/>
            <a:ext cx="2664000" cy="4916524"/>
          </a:xfrm>
        </p:spPr>
        <p:txBody>
          <a:bodyPr l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191075" y="1036005"/>
            <a:ext cx="2664000" cy="4912358"/>
          </a:xfrm>
        </p:spPr>
        <p:txBody>
          <a:bodyPr l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2664000" cy="4916524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708800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3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238413" y="1788564"/>
            <a:ext cx="2664000" cy="4161189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191075" y="1790699"/>
            <a:ext cx="2664000" cy="4157663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787173"/>
            <a:ext cx="2664000" cy="4161189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85750" y="1031839"/>
            <a:ext cx="2664000" cy="758861"/>
          </a:xfrm>
        </p:spPr>
        <p:txBody>
          <a:bodyPr/>
          <a:lstStyle>
            <a:lvl1pPr>
              <a:defRPr sz="1600"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3238256" y="1031839"/>
            <a:ext cx="2664000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6190761" y="1039459"/>
            <a:ext cx="2664000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4855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onglandscape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10" r="19388" b="9440"/>
          <a:stretch/>
        </p:blipFill>
        <p:spPr bwMode="auto">
          <a:xfrm>
            <a:off x="877888" y="0"/>
            <a:ext cx="8266112" cy="5508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1813" y="0"/>
            <a:ext cx="7051494" cy="128497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30052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4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4702634" y="1006068"/>
            <a:ext cx="1944000" cy="4939283"/>
          </a:xfrm>
        </p:spPr>
        <p:txBody>
          <a:bodyPr l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911075" y="1008843"/>
            <a:ext cx="1944000" cy="4939283"/>
          </a:xfrm>
        </p:spPr>
        <p:txBody>
          <a:bodyPr l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04677"/>
            <a:ext cx="1944000" cy="493928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0" name="Content Placeholder 6"/>
          <p:cNvSpPr>
            <a:spLocks noGrp="1"/>
          </p:cNvSpPr>
          <p:nvPr>
            <p:ph sz="quarter" idx="19"/>
          </p:nvPr>
        </p:nvSpPr>
        <p:spPr>
          <a:xfrm>
            <a:off x="2494192" y="1004677"/>
            <a:ext cx="1944000" cy="493928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253670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4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494192" y="1789307"/>
            <a:ext cx="1944000" cy="4158819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911075" y="1789307"/>
            <a:ext cx="1944000" cy="4158819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789307"/>
            <a:ext cx="1944000" cy="4158819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85750" y="1033975"/>
            <a:ext cx="1944000" cy="758861"/>
          </a:xfrm>
        </p:spPr>
        <p:txBody>
          <a:bodyPr/>
          <a:lstStyle>
            <a:lvl1pPr>
              <a:defRPr sz="1600" b="1"/>
            </a:lvl1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494087" y="1033975"/>
            <a:ext cx="1944000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6910761" y="1039459"/>
            <a:ext cx="1944000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14" name="Content Placeholder 6"/>
          <p:cNvSpPr>
            <a:spLocks noGrp="1"/>
          </p:cNvSpPr>
          <p:nvPr>
            <p:ph sz="quarter" idx="22"/>
          </p:nvPr>
        </p:nvSpPr>
        <p:spPr>
          <a:xfrm>
            <a:off x="4702634" y="1789307"/>
            <a:ext cx="1944000" cy="4158819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4702424" y="1039459"/>
            <a:ext cx="1944000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dirty="0" smtClean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141880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vie -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6" name="Media Placeholder 4"/>
          <p:cNvSpPr>
            <a:spLocks noGrp="1"/>
          </p:cNvSpPr>
          <p:nvPr>
            <p:ph type="media" sz="quarter" idx="11" hasCustomPrompt="1"/>
          </p:nvPr>
        </p:nvSpPr>
        <p:spPr>
          <a:xfrm>
            <a:off x="285750" y="1285875"/>
            <a:ext cx="8569325" cy="4284663"/>
          </a:xfrm>
          <a:solidFill>
            <a:schemeClr val="bg1">
              <a:lumMod val="5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AU" dirty="0" smtClean="0"/>
              <a:t>Click to insert movie…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830679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vie -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5" name="Media Placeholder 4"/>
          <p:cNvSpPr>
            <a:spLocks noGrp="1"/>
          </p:cNvSpPr>
          <p:nvPr>
            <p:ph type="media" sz="quarter" idx="11" hasCustomPrompt="1"/>
          </p:nvPr>
        </p:nvSpPr>
        <p:spPr>
          <a:xfrm>
            <a:off x="0" y="0"/>
            <a:ext cx="9144000" cy="6858000"/>
          </a:xfrm>
          <a:solidFill>
            <a:schemeClr val="bg1">
              <a:lumMod val="5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AU" dirty="0" smtClean="0"/>
              <a:t>Click to insert movie…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106330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219360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1 Box (Grey Bo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8569325" cy="4906999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>
                <a:solidFill>
                  <a:srgbClr val="333333"/>
                </a:solidFill>
              </a:defRPr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21666414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1 Box + Title (Grey Bo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790700"/>
            <a:ext cx="8569325" cy="4148138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85750" y="1031839"/>
            <a:ext cx="8569324" cy="758861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>
                <a:solidFill>
                  <a:srgbClr val="333333"/>
                </a:solidFill>
              </a:defRPr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5571393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2 Box (Grey Bo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49" y="1031839"/>
            <a:ext cx="4030663" cy="4916524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826000" y="1031839"/>
            <a:ext cx="4029075" cy="4916524"/>
          </a:xfrm>
        </p:spPr>
        <p:txBody>
          <a:bodyPr l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>
                <a:solidFill>
                  <a:srgbClr val="333333"/>
                </a:solidFill>
              </a:defRPr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5793259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2 Box + Title (Grey Bo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49" y="1790699"/>
            <a:ext cx="4030663" cy="415766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826000" y="1790699"/>
            <a:ext cx="4029075" cy="4157663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85749" y="1031839"/>
            <a:ext cx="4030663" cy="758861"/>
          </a:xfrm>
        </p:spPr>
        <p:txBody>
          <a:bodyPr/>
          <a:lstStyle>
            <a:lvl1pPr>
              <a:defRPr sz="1600"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826000" y="1031839"/>
            <a:ext cx="4029074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2692782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3 Box (Grey Bo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238413" y="1033230"/>
            <a:ext cx="2664000" cy="4916524"/>
          </a:xfrm>
        </p:spPr>
        <p:txBody>
          <a:bodyPr l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191075" y="1036005"/>
            <a:ext cx="2664000" cy="4912358"/>
          </a:xfrm>
        </p:spPr>
        <p:txBody>
          <a:bodyPr l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2664000" cy="4916524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1661095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1_righttolef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47" t="13578" r="9952" b="3640"/>
          <a:stretch/>
        </p:blipFill>
        <p:spPr bwMode="auto">
          <a:xfrm>
            <a:off x="4449548" y="1"/>
            <a:ext cx="4694452" cy="5816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1813" y="0"/>
            <a:ext cx="5059732" cy="12849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9809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3 Box + Title (Grey Bo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238413" y="1788564"/>
            <a:ext cx="2664000" cy="4161189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191075" y="1790699"/>
            <a:ext cx="2664000" cy="4157663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787173"/>
            <a:ext cx="2664000" cy="4161189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85750" y="1031839"/>
            <a:ext cx="2664000" cy="758861"/>
          </a:xfrm>
        </p:spPr>
        <p:txBody>
          <a:bodyPr/>
          <a:lstStyle>
            <a:lvl1pPr>
              <a:defRPr sz="1600"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SOURCE: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3238256" y="1031839"/>
            <a:ext cx="2664000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6190761" y="1039459"/>
            <a:ext cx="2664000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26955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4 Box (Grey Bo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4702634" y="1006068"/>
            <a:ext cx="1944000" cy="4939283"/>
          </a:xfrm>
        </p:spPr>
        <p:txBody>
          <a:bodyPr l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911075" y="1008843"/>
            <a:ext cx="1944000" cy="4939283"/>
          </a:xfrm>
        </p:spPr>
        <p:txBody>
          <a:bodyPr l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04677"/>
            <a:ext cx="1944000" cy="493928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SOURCE:</a:t>
            </a:r>
          </a:p>
        </p:txBody>
      </p:sp>
      <p:sp>
        <p:nvSpPr>
          <p:cNvPr id="10" name="Content Placeholder 6"/>
          <p:cNvSpPr>
            <a:spLocks noGrp="1"/>
          </p:cNvSpPr>
          <p:nvPr>
            <p:ph sz="quarter" idx="19"/>
          </p:nvPr>
        </p:nvSpPr>
        <p:spPr>
          <a:xfrm>
            <a:off x="2494192" y="1004677"/>
            <a:ext cx="1944000" cy="493928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3044570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4 Box + Title (Grey Bo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494192" y="1789307"/>
            <a:ext cx="1944000" cy="4158819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911075" y="1789307"/>
            <a:ext cx="1944000" cy="4158819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789307"/>
            <a:ext cx="1944000" cy="4158819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85750" y="1033975"/>
            <a:ext cx="1944000" cy="758861"/>
          </a:xfrm>
        </p:spPr>
        <p:txBody>
          <a:bodyPr/>
          <a:lstStyle>
            <a:lvl1pPr>
              <a:defRPr sz="1600" b="1"/>
            </a:lvl1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SOURCE: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494087" y="1033975"/>
            <a:ext cx="1944000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6910761" y="1039459"/>
            <a:ext cx="1944000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14" name="Content Placeholder 6"/>
          <p:cNvSpPr>
            <a:spLocks noGrp="1"/>
          </p:cNvSpPr>
          <p:nvPr>
            <p:ph sz="quarter" idx="22"/>
          </p:nvPr>
        </p:nvSpPr>
        <p:spPr>
          <a:xfrm>
            <a:off x="4702634" y="1789307"/>
            <a:ext cx="1944000" cy="4158819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4702424" y="1039459"/>
            <a:ext cx="1944000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dirty="0" smtClean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2781295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(Grey Bo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127213459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110749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669613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1 Box (Grey Bo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8569325" cy="4906999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>
                <a:solidFill>
                  <a:srgbClr val="333333"/>
                </a:solidFill>
              </a:defRPr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299376781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1 Box + Title (Grey Bo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790700"/>
            <a:ext cx="8569325" cy="4148138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85750" y="1031839"/>
            <a:ext cx="8569324" cy="758861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>
                <a:solidFill>
                  <a:srgbClr val="333333"/>
                </a:solidFill>
              </a:defRPr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30960260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2 Box (Grey Bo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49" y="1031839"/>
            <a:ext cx="4030663" cy="4916524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826000" y="1031839"/>
            <a:ext cx="4029075" cy="4916524"/>
          </a:xfrm>
        </p:spPr>
        <p:txBody>
          <a:bodyPr l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>
                <a:solidFill>
                  <a:srgbClr val="333333"/>
                </a:solidFill>
              </a:defRPr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14881263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2 Box + Title (Grey Bo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49" y="1790699"/>
            <a:ext cx="4030663" cy="415766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826000" y="1790699"/>
            <a:ext cx="4029075" cy="4157663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85749" y="1031839"/>
            <a:ext cx="4030663" cy="758861"/>
          </a:xfrm>
        </p:spPr>
        <p:txBody>
          <a:bodyPr/>
          <a:lstStyle>
            <a:lvl1pPr>
              <a:defRPr sz="1600"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826000" y="1031839"/>
            <a:ext cx="4029074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4260326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2_righttolef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09" r="19239" b="3525"/>
          <a:stretch/>
        </p:blipFill>
        <p:spPr bwMode="auto">
          <a:xfrm>
            <a:off x="4710159" y="0"/>
            <a:ext cx="4433841" cy="574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281813" y="0"/>
            <a:ext cx="5367549" cy="128497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Streaming, web-TV </a:t>
            </a:r>
            <a:r>
              <a:rPr lang="en-US" dirty="0" err="1" smtClean="0"/>
              <a:t>og</a:t>
            </a:r>
            <a:r>
              <a:rPr lang="en-US" dirty="0" smtClean="0"/>
              <a:t> social-TV</a:t>
            </a:r>
            <a:br>
              <a:rPr lang="en-US" dirty="0" smtClean="0"/>
            </a:br>
            <a:r>
              <a:rPr lang="en-US" dirty="0" smtClean="0"/>
              <a:t>ANFO 05.09.12</a:t>
            </a:r>
            <a:br>
              <a:rPr lang="en-US" dirty="0" smtClean="0"/>
            </a:br>
            <a:r>
              <a:rPr lang="en-US" dirty="0" smtClean="0"/>
              <a:t>Knut-Arne Futsæter</a:t>
            </a:r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563" y="6106688"/>
            <a:ext cx="1285875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922359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3 Box (Grey Bo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238413" y="1033230"/>
            <a:ext cx="2664000" cy="4916524"/>
          </a:xfrm>
        </p:spPr>
        <p:txBody>
          <a:bodyPr l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191075" y="1036005"/>
            <a:ext cx="2664000" cy="4912358"/>
          </a:xfrm>
        </p:spPr>
        <p:txBody>
          <a:bodyPr l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2664000" cy="4916524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208050315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3 Box + Title (Grey Bo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238413" y="1788564"/>
            <a:ext cx="2664000" cy="4161189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191075" y="1790699"/>
            <a:ext cx="2664000" cy="4157663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787173"/>
            <a:ext cx="2664000" cy="4161189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85750" y="1031839"/>
            <a:ext cx="2664000" cy="758861"/>
          </a:xfrm>
        </p:spPr>
        <p:txBody>
          <a:bodyPr/>
          <a:lstStyle>
            <a:lvl1pPr>
              <a:defRPr sz="1600"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SOURCE: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3238256" y="1031839"/>
            <a:ext cx="2664000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6190761" y="1039459"/>
            <a:ext cx="2664000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756471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4 Box (Grey Bo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4702634" y="1006068"/>
            <a:ext cx="1944000" cy="4939283"/>
          </a:xfrm>
        </p:spPr>
        <p:txBody>
          <a:bodyPr l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911075" y="1008843"/>
            <a:ext cx="1944000" cy="4939283"/>
          </a:xfrm>
        </p:spPr>
        <p:txBody>
          <a:bodyPr l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04677"/>
            <a:ext cx="1944000" cy="493928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SOURCE:</a:t>
            </a:r>
          </a:p>
        </p:txBody>
      </p:sp>
      <p:sp>
        <p:nvSpPr>
          <p:cNvPr id="10" name="Content Placeholder 6"/>
          <p:cNvSpPr>
            <a:spLocks noGrp="1"/>
          </p:cNvSpPr>
          <p:nvPr>
            <p:ph sz="quarter" idx="19"/>
          </p:nvPr>
        </p:nvSpPr>
        <p:spPr>
          <a:xfrm>
            <a:off x="2494192" y="1004677"/>
            <a:ext cx="1944000" cy="493928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246872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4 Box + Title (Grey Bo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494192" y="1789307"/>
            <a:ext cx="1944000" cy="4158819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911075" y="1789307"/>
            <a:ext cx="1944000" cy="4158819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789307"/>
            <a:ext cx="1944000" cy="4158819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85750" y="1033975"/>
            <a:ext cx="1944000" cy="758861"/>
          </a:xfrm>
        </p:spPr>
        <p:txBody>
          <a:bodyPr/>
          <a:lstStyle>
            <a:lvl1pPr>
              <a:defRPr sz="1600" b="1"/>
            </a:lvl1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SOURCE: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494087" y="1033975"/>
            <a:ext cx="1944000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6910761" y="1039459"/>
            <a:ext cx="1944000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14" name="Content Placeholder 6"/>
          <p:cNvSpPr>
            <a:spLocks noGrp="1"/>
          </p:cNvSpPr>
          <p:nvPr>
            <p:ph sz="quarter" idx="22"/>
          </p:nvPr>
        </p:nvSpPr>
        <p:spPr>
          <a:xfrm>
            <a:off x="4702634" y="1789307"/>
            <a:ext cx="1944000" cy="4158819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4702424" y="1039459"/>
            <a:ext cx="1944000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dirty="0" smtClean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61403135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(Grey Bo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135604461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1 Box (Grey Bo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8569325" cy="4906999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>
                <a:solidFill>
                  <a:srgbClr val="333333"/>
                </a:solidFill>
              </a:defRPr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6631739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1 Box + Title (Grey Bo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790700"/>
            <a:ext cx="8569325" cy="4148138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85750" y="1031839"/>
            <a:ext cx="8569324" cy="758861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>
                <a:solidFill>
                  <a:srgbClr val="333333"/>
                </a:solidFill>
              </a:defRPr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7278039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2 Box (Grey Bo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49" y="1031839"/>
            <a:ext cx="4030663" cy="4916524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826000" y="1031839"/>
            <a:ext cx="4029075" cy="4916524"/>
          </a:xfrm>
        </p:spPr>
        <p:txBody>
          <a:bodyPr l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>
                <a:solidFill>
                  <a:srgbClr val="333333"/>
                </a:solidFill>
              </a:defRPr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157147393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2 Box + Title (Grey Bo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49" y="1790699"/>
            <a:ext cx="4030663" cy="415766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826000" y="1790699"/>
            <a:ext cx="4029075" cy="4157663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85749" y="1031839"/>
            <a:ext cx="4030663" cy="758861"/>
          </a:xfrm>
        </p:spPr>
        <p:txBody>
          <a:bodyPr/>
          <a:lstStyle>
            <a:lvl1pPr>
              <a:defRPr sz="1600"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826000" y="1031839"/>
            <a:ext cx="4029074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163806882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3 Box (Grey Bo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238413" y="1033230"/>
            <a:ext cx="2664000" cy="4916524"/>
          </a:xfrm>
        </p:spPr>
        <p:txBody>
          <a:bodyPr l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191075" y="1036005"/>
            <a:ext cx="2664000" cy="4912358"/>
          </a:xfrm>
        </p:spPr>
        <p:txBody>
          <a:bodyPr l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2664000" cy="4916524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1401358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F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26" r="21766" b="3545"/>
          <a:stretch/>
        </p:blipFill>
        <p:spPr bwMode="auto">
          <a:xfrm>
            <a:off x="4343401" y="0"/>
            <a:ext cx="4514850" cy="5756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1813" y="0"/>
            <a:ext cx="5376603" cy="128497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950472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3 Box + Title (Grey Bo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238413" y="1788564"/>
            <a:ext cx="2664000" cy="4161189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191075" y="1790699"/>
            <a:ext cx="2664000" cy="4157663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787173"/>
            <a:ext cx="2664000" cy="4161189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85750" y="1031839"/>
            <a:ext cx="2664000" cy="758861"/>
          </a:xfrm>
        </p:spPr>
        <p:txBody>
          <a:bodyPr/>
          <a:lstStyle>
            <a:lvl1pPr>
              <a:defRPr sz="1600"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SOURCE: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3238256" y="1031839"/>
            <a:ext cx="2664000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6190761" y="1039459"/>
            <a:ext cx="2664000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06145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4 Box (Grey Bo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4702634" y="1006068"/>
            <a:ext cx="1944000" cy="4939283"/>
          </a:xfrm>
        </p:spPr>
        <p:txBody>
          <a:bodyPr l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911075" y="1008843"/>
            <a:ext cx="1944000" cy="4939283"/>
          </a:xfrm>
        </p:spPr>
        <p:txBody>
          <a:bodyPr l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04677"/>
            <a:ext cx="1944000" cy="493928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SOURCE:</a:t>
            </a:r>
          </a:p>
        </p:txBody>
      </p:sp>
      <p:sp>
        <p:nvSpPr>
          <p:cNvPr id="10" name="Content Placeholder 6"/>
          <p:cNvSpPr>
            <a:spLocks noGrp="1"/>
          </p:cNvSpPr>
          <p:nvPr>
            <p:ph sz="quarter" idx="19"/>
          </p:nvPr>
        </p:nvSpPr>
        <p:spPr>
          <a:xfrm>
            <a:off x="2494192" y="1004677"/>
            <a:ext cx="1944000" cy="493928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9138302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4 Box + Title (Grey Bo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494192" y="1789307"/>
            <a:ext cx="1944000" cy="4158819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911075" y="1789307"/>
            <a:ext cx="1944000" cy="4158819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789307"/>
            <a:ext cx="1944000" cy="4158819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85750" y="1033975"/>
            <a:ext cx="1944000" cy="758861"/>
          </a:xfrm>
        </p:spPr>
        <p:txBody>
          <a:bodyPr/>
          <a:lstStyle>
            <a:lvl1pPr>
              <a:defRPr sz="1600" b="1"/>
            </a:lvl1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SOURCE: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494087" y="1033975"/>
            <a:ext cx="1944000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6910761" y="1039459"/>
            <a:ext cx="1944000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14" name="Content Placeholder 6"/>
          <p:cNvSpPr>
            <a:spLocks noGrp="1"/>
          </p:cNvSpPr>
          <p:nvPr>
            <p:ph sz="quarter" idx="22"/>
          </p:nvPr>
        </p:nvSpPr>
        <p:spPr>
          <a:xfrm>
            <a:off x="4702634" y="1789307"/>
            <a:ext cx="1944000" cy="4158819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4702424" y="1039459"/>
            <a:ext cx="1944000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dirty="0" smtClean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0062375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(Grey Bo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28468241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4118" r="43632" b="2571"/>
          <a:stretch/>
        </p:blipFill>
        <p:spPr bwMode="auto">
          <a:xfrm>
            <a:off x="2743200" y="0"/>
            <a:ext cx="6400800" cy="5888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1821424"/>
            <a:ext cx="775368" cy="1274762"/>
          </a:xfrm>
          <a:prstGeom prst="rect">
            <a:avLst/>
          </a:prstGeom>
        </p:spPr>
        <p:txBody>
          <a:bodyPr vert="horz" lIns="0" tIns="252000" rIns="0" bIns="0" rtlCol="0" anchor="ctr" anchorCtr="0">
            <a:noAutofit/>
          </a:bodyPr>
          <a:lstStyle>
            <a:lvl1pPr>
              <a:defRPr lang="en-GB" sz="4400" b="0" dirty="0"/>
            </a:lvl1pPr>
          </a:lstStyle>
          <a:p>
            <a:pPr lvl="0"/>
            <a:r>
              <a:rPr lang="en-US" dirty="0" smtClean="0"/>
              <a:t>2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400" y="2851200"/>
            <a:ext cx="5010932" cy="7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563" y="6106688"/>
            <a:ext cx="1285875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906119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ndrewA\Desktop\Email ATT\RGB_MASTER_A0_landscape_02_lefttorigh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70" r="40312" b="-1"/>
          <a:stretch/>
        </p:blipFill>
        <p:spPr bwMode="auto">
          <a:xfrm>
            <a:off x="2400301" y="0"/>
            <a:ext cx="6743700" cy="5628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1821424"/>
            <a:ext cx="775368" cy="1274762"/>
          </a:xfrm>
          <a:prstGeom prst="rect">
            <a:avLst/>
          </a:prstGeom>
        </p:spPr>
        <p:txBody>
          <a:bodyPr vert="horz" lIns="0" tIns="252000" rIns="0" bIns="0" rtlCol="0" anchor="ctr" anchorCtr="0">
            <a:noAutofit/>
          </a:bodyPr>
          <a:lstStyle>
            <a:lvl1pPr>
              <a:defRPr lang="en-GB" sz="4400" b="0" dirty="0"/>
            </a:lvl1pPr>
          </a:lstStyle>
          <a:p>
            <a:pPr lvl="0"/>
            <a:r>
              <a:rPr lang="en-US" dirty="0" smtClean="0"/>
              <a:t>2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400" y="2851200"/>
            <a:ext cx="5024580" cy="7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968845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(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ndrewA\Desktop\Email ATT\RGB_MASTER_A0_longlandscape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10" r="19388" b="9440"/>
          <a:stretch/>
        </p:blipFill>
        <p:spPr bwMode="auto">
          <a:xfrm>
            <a:off x="877888" y="0"/>
            <a:ext cx="8266112" cy="5508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1821424"/>
            <a:ext cx="775368" cy="1274762"/>
          </a:xfrm>
          <a:prstGeom prst="rect">
            <a:avLst/>
          </a:prstGeom>
        </p:spPr>
        <p:txBody>
          <a:bodyPr vert="horz" lIns="0" tIns="252000" rIns="0" bIns="0" rtlCol="0" anchor="ctr" anchorCtr="0">
            <a:noAutofit/>
          </a:bodyPr>
          <a:lstStyle>
            <a:lvl1pPr>
              <a:defRPr lang="en-GB" sz="4400" b="0" dirty="0"/>
            </a:lvl1pPr>
          </a:lstStyle>
          <a:p>
            <a:pPr lvl="0"/>
            <a:r>
              <a:rPr lang="en-US" dirty="0" smtClean="0"/>
              <a:t>2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399" y="2851200"/>
            <a:ext cx="4287601" cy="7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028395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(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ndrewA\Desktop\Email ATT\RGB_MASTER_A0_portrait_01_righttolef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47" t="13578" r="9952" b="3640"/>
          <a:stretch/>
        </p:blipFill>
        <p:spPr bwMode="auto">
          <a:xfrm>
            <a:off x="4449548" y="1"/>
            <a:ext cx="4694452" cy="5816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1821424"/>
            <a:ext cx="775368" cy="1274762"/>
          </a:xfrm>
          <a:prstGeom prst="rect">
            <a:avLst/>
          </a:prstGeom>
        </p:spPr>
        <p:txBody>
          <a:bodyPr vert="horz" lIns="0" tIns="252000" rIns="0" bIns="0" rtlCol="0" anchor="ctr" anchorCtr="0">
            <a:noAutofit/>
          </a:bodyPr>
          <a:lstStyle>
            <a:lvl1pPr>
              <a:defRPr lang="en-GB" sz="4400" b="0" dirty="0"/>
            </a:lvl1pPr>
          </a:lstStyle>
          <a:p>
            <a:pPr lvl="0"/>
            <a:r>
              <a:rPr lang="en-US" dirty="0" smtClean="0"/>
              <a:t>2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400" y="2851200"/>
            <a:ext cx="5611434" cy="7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164815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(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ndrewA\Desktop\Email ATT\RGB_MASTER_A0_portrait_02_righttolef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09" r="19239" b="3525"/>
          <a:stretch/>
        </p:blipFill>
        <p:spPr bwMode="auto">
          <a:xfrm>
            <a:off x="4710159" y="0"/>
            <a:ext cx="4433841" cy="574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1821424"/>
            <a:ext cx="775368" cy="1274762"/>
          </a:xfrm>
          <a:prstGeom prst="rect">
            <a:avLst/>
          </a:prstGeom>
        </p:spPr>
        <p:txBody>
          <a:bodyPr vert="horz" lIns="0" tIns="252000" rIns="0" bIns="0" rtlCol="0" anchor="ctr" anchorCtr="0">
            <a:noAutofit/>
          </a:bodyPr>
          <a:lstStyle>
            <a:lvl1pPr>
              <a:defRPr lang="en-GB" sz="4400" b="0" dirty="0"/>
            </a:lvl1pPr>
          </a:lstStyle>
          <a:p>
            <a:pPr lvl="0"/>
            <a:r>
              <a:rPr lang="en-US" dirty="0" smtClean="0"/>
              <a:t>2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400" y="2851200"/>
            <a:ext cx="5795726" cy="7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669982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(F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26" r="21766" b="3545"/>
          <a:stretch/>
        </p:blipFill>
        <p:spPr bwMode="auto">
          <a:xfrm>
            <a:off x="4343401" y="0"/>
            <a:ext cx="4514850" cy="5756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1821424"/>
            <a:ext cx="775368" cy="1274762"/>
          </a:xfrm>
          <a:prstGeom prst="rect">
            <a:avLst/>
          </a:prstGeom>
        </p:spPr>
        <p:txBody>
          <a:bodyPr vert="horz" lIns="0" tIns="252000" rIns="0" bIns="0" rtlCol="0" anchor="ctr" anchorCtr="0">
            <a:noAutofit/>
          </a:bodyPr>
          <a:lstStyle>
            <a:lvl1pPr>
              <a:defRPr lang="en-GB" sz="4400" b="0" dirty="0"/>
            </a:lvl1pPr>
          </a:lstStyle>
          <a:p>
            <a:pPr lvl="0"/>
            <a:r>
              <a:rPr lang="en-US" dirty="0" smtClean="0"/>
              <a:t>2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400" y="2851200"/>
            <a:ext cx="5795726" cy="7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9808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square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5" t="2596" r="19349" b="898"/>
          <a:stretch/>
        </p:blipFill>
        <p:spPr bwMode="auto">
          <a:xfrm>
            <a:off x="3286912" y="0"/>
            <a:ext cx="5857087" cy="578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1813" y="0"/>
            <a:ext cx="5611993" cy="128497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989295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(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ndrewA\Desktop\Email ATT\RGB_MASTER_A0_square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5" t="2596" r="19349" b="898"/>
          <a:stretch/>
        </p:blipFill>
        <p:spPr bwMode="auto">
          <a:xfrm>
            <a:off x="3286912" y="0"/>
            <a:ext cx="5857087" cy="578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1821424"/>
            <a:ext cx="775368" cy="1274762"/>
          </a:xfrm>
          <a:prstGeom prst="rect">
            <a:avLst/>
          </a:prstGeom>
        </p:spPr>
        <p:txBody>
          <a:bodyPr vert="horz" lIns="0" tIns="252000" rIns="0" bIns="0" rtlCol="0" anchor="ctr" anchorCtr="0">
            <a:noAutofit/>
          </a:bodyPr>
          <a:lstStyle>
            <a:lvl1pPr>
              <a:defRPr lang="en-GB" sz="4400" b="0" dirty="0"/>
            </a:lvl1pPr>
          </a:lstStyle>
          <a:p>
            <a:pPr lvl="0"/>
            <a:r>
              <a:rPr lang="en-US" dirty="0" smtClean="0"/>
              <a:t>2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399" y="2851200"/>
            <a:ext cx="4287601" cy="7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161329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4572000" y="276225"/>
            <a:ext cx="4283074" cy="5294313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285750" y="1821424"/>
            <a:ext cx="775368" cy="1274762"/>
          </a:xfrm>
          <a:prstGeom prst="rect">
            <a:avLst/>
          </a:prstGeom>
        </p:spPr>
        <p:txBody>
          <a:bodyPr vert="horz" lIns="0" tIns="252000" rIns="0" bIns="0" rtlCol="0" anchor="ctr" anchorCtr="0">
            <a:noAutofit/>
          </a:bodyPr>
          <a:lstStyle>
            <a:lvl1pPr>
              <a:defRPr lang="en-GB" sz="4400" b="0" dirty="0"/>
            </a:lvl1pPr>
          </a:lstStyle>
          <a:p>
            <a:pPr lvl="0"/>
            <a:r>
              <a:rPr lang="en-US" dirty="0" smtClean="0"/>
              <a:t>2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399" y="2851200"/>
            <a:ext cx="4287601" cy="7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33428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1821424"/>
            <a:ext cx="775368" cy="1274762"/>
          </a:xfrm>
          <a:prstGeom prst="rect">
            <a:avLst/>
          </a:prstGeom>
        </p:spPr>
        <p:txBody>
          <a:bodyPr vert="horz" lIns="0" tIns="252000" rIns="0" bIns="0" rtlCol="0" anchor="ctr" anchorCtr="0">
            <a:noAutofit/>
          </a:bodyPr>
          <a:lstStyle>
            <a:lvl1pPr>
              <a:defRPr lang="en-GB" sz="4400" b="0" dirty="0"/>
            </a:lvl1pPr>
          </a:lstStyle>
          <a:p>
            <a:pPr lvl="0"/>
            <a:r>
              <a:rPr lang="en-US" dirty="0" smtClean="0"/>
              <a:t>2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430910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(Grey)"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1821424"/>
            <a:ext cx="775368" cy="1274762"/>
          </a:xfrm>
          <a:prstGeom prst="rect">
            <a:avLst/>
          </a:prstGeom>
        </p:spPr>
        <p:txBody>
          <a:bodyPr vert="horz" lIns="0" tIns="252000" rIns="0" bIns="0" rtlCol="0" anchor="ctr" anchorCtr="0">
            <a:noAutofit/>
          </a:bodyPr>
          <a:lstStyle>
            <a:lvl1pPr>
              <a:defRPr lang="en-GB" sz="44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2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683322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5" name="Picture 2" descr="C:\Users\AndrewA\Desktop\TNS_logo_rgb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13" y="6071836"/>
            <a:ext cx="504000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211" y="6136098"/>
            <a:ext cx="1285875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011463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D0CAE8-BAF2-4B6A-AED8-BAF9A86D0062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02.03.2015</a:t>
            </a:fld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B62B1-8DA5-4F20-B731-2EE7DAE6F559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6306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1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8569325" cy="4906999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8555445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1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790700"/>
            <a:ext cx="8569325" cy="4148138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85750" y="1031839"/>
            <a:ext cx="8569324" cy="758861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98429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2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49" y="1031839"/>
            <a:ext cx="4030663" cy="4916524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826000" y="1031839"/>
            <a:ext cx="4029075" cy="4916524"/>
          </a:xfrm>
        </p:spPr>
        <p:txBody>
          <a:bodyPr l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4338552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2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49" y="1790699"/>
            <a:ext cx="4030663" cy="415766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826000" y="1790699"/>
            <a:ext cx="4029075" cy="4157663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85749" y="1031839"/>
            <a:ext cx="4030663" cy="758861"/>
          </a:xfrm>
        </p:spPr>
        <p:txBody>
          <a:bodyPr/>
          <a:lstStyle>
            <a:lvl1pPr>
              <a:defRPr sz="1600"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826000" y="1031839"/>
            <a:ext cx="4029074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4163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285750" y="1285875"/>
            <a:ext cx="8569325" cy="4537075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772502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3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238413" y="1033230"/>
            <a:ext cx="2664000" cy="4916524"/>
          </a:xfrm>
        </p:spPr>
        <p:txBody>
          <a:bodyPr l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191075" y="1036005"/>
            <a:ext cx="2664000" cy="4912358"/>
          </a:xfrm>
        </p:spPr>
        <p:txBody>
          <a:bodyPr l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2664000" cy="4916524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1050561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3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238413" y="1788564"/>
            <a:ext cx="2664000" cy="4161189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191075" y="1790699"/>
            <a:ext cx="2664000" cy="4157663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787173"/>
            <a:ext cx="2664000" cy="4161189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85750" y="1031839"/>
            <a:ext cx="2664000" cy="758861"/>
          </a:xfrm>
        </p:spPr>
        <p:txBody>
          <a:bodyPr/>
          <a:lstStyle>
            <a:lvl1pPr>
              <a:defRPr sz="1600"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3238256" y="1031839"/>
            <a:ext cx="2664000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6190761" y="1039459"/>
            <a:ext cx="2664000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124121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4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4702634" y="1006068"/>
            <a:ext cx="1944000" cy="4939283"/>
          </a:xfrm>
        </p:spPr>
        <p:txBody>
          <a:bodyPr l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911075" y="1008843"/>
            <a:ext cx="1944000" cy="4939283"/>
          </a:xfrm>
        </p:spPr>
        <p:txBody>
          <a:bodyPr l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04677"/>
            <a:ext cx="1944000" cy="493928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0" name="Content Placeholder 6"/>
          <p:cNvSpPr>
            <a:spLocks noGrp="1"/>
          </p:cNvSpPr>
          <p:nvPr>
            <p:ph sz="quarter" idx="19"/>
          </p:nvPr>
        </p:nvSpPr>
        <p:spPr>
          <a:xfrm>
            <a:off x="2494192" y="1004677"/>
            <a:ext cx="1944000" cy="493928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40384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4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494192" y="1789307"/>
            <a:ext cx="1944000" cy="4158819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911075" y="1789307"/>
            <a:ext cx="1944000" cy="4158819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789307"/>
            <a:ext cx="1944000" cy="4158819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85750" y="1033975"/>
            <a:ext cx="1944000" cy="758861"/>
          </a:xfrm>
        </p:spPr>
        <p:txBody>
          <a:bodyPr/>
          <a:lstStyle>
            <a:lvl1pPr>
              <a:defRPr sz="1600" b="1"/>
            </a:lvl1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494087" y="1033975"/>
            <a:ext cx="1944000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6910761" y="1039459"/>
            <a:ext cx="1944000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14" name="Content Placeholder 6"/>
          <p:cNvSpPr>
            <a:spLocks noGrp="1"/>
          </p:cNvSpPr>
          <p:nvPr>
            <p:ph sz="quarter" idx="22"/>
          </p:nvPr>
        </p:nvSpPr>
        <p:spPr>
          <a:xfrm>
            <a:off x="4702634" y="1789307"/>
            <a:ext cx="1944000" cy="4158819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4702424" y="1039459"/>
            <a:ext cx="1944000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dirty="0" smtClean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94321441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vie -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6" name="Media Placeholder 4"/>
          <p:cNvSpPr>
            <a:spLocks noGrp="1"/>
          </p:cNvSpPr>
          <p:nvPr>
            <p:ph type="media" sz="quarter" idx="11" hasCustomPrompt="1"/>
          </p:nvPr>
        </p:nvSpPr>
        <p:spPr>
          <a:xfrm>
            <a:off x="285750" y="1285875"/>
            <a:ext cx="8569325" cy="4284663"/>
          </a:xfrm>
          <a:solidFill>
            <a:schemeClr val="bg1">
              <a:lumMod val="5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AU" dirty="0" smtClean="0"/>
              <a:t>Click to insert movie…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7822493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vie -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5" name="Media Placeholder 4"/>
          <p:cNvSpPr>
            <a:spLocks noGrp="1"/>
          </p:cNvSpPr>
          <p:nvPr>
            <p:ph type="media" sz="quarter" idx="11" hasCustomPrompt="1"/>
          </p:nvPr>
        </p:nvSpPr>
        <p:spPr>
          <a:xfrm>
            <a:off x="0" y="0"/>
            <a:ext cx="9144000" cy="6858000"/>
          </a:xfrm>
          <a:solidFill>
            <a:schemeClr val="bg1">
              <a:lumMod val="5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AU" dirty="0" smtClean="0"/>
              <a:t>Click to insert movie…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8169803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5045991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x1 Box (Grey Bo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8569325" cy="4906999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>
                <a:solidFill>
                  <a:srgbClr val="333333"/>
                </a:solidFill>
              </a:defRPr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84192773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4118" r="43632" b="2571"/>
          <a:stretch/>
        </p:blipFill>
        <p:spPr bwMode="auto">
          <a:xfrm>
            <a:off x="2743200" y="0"/>
            <a:ext cx="6400800" cy="5888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1821424"/>
            <a:ext cx="775368" cy="1274762"/>
          </a:xfrm>
          <a:prstGeom prst="rect">
            <a:avLst/>
          </a:prstGeom>
        </p:spPr>
        <p:txBody>
          <a:bodyPr vert="horz" lIns="0" tIns="252000" rIns="0" bIns="0" rtlCol="0" anchor="ctr" anchorCtr="0">
            <a:noAutofit/>
          </a:bodyPr>
          <a:lstStyle>
            <a:lvl1pPr>
              <a:defRPr lang="en-GB" sz="4400" b="0" dirty="0"/>
            </a:lvl1pPr>
          </a:lstStyle>
          <a:p>
            <a:pPr lvl="0"/>
            <a:r>
              <a:rPr lang="en-US" dirty="0" smtClean="0"/>
              <a:t>2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400" y="2851200"/>
            <a:ext cx="5010932" cy="7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563" y="6106688"/>
            <a:ext cx="1285875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628852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ndrewA\Desktop\Email ATT\RGB_MASTER_A0_landscape_02_lefttorigh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70" r="40312" b="-1"/>
          <a:stretch/>
        </p:blipFill>
        <p:spPr bwMode="auto">
          <a:xfrm>
            <a:off x="2400301" y="0"/>
            <a:ext cx="6743700" cy="5628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1821424"/>
            <a:ext cx="775368" cy="1274762"/>
          </a:xfrm>
          <a:prstGeom prst="rect">
            <a:avLst/>
          </a:prstGeom>
        </p:spPr>
        <p:txBody>
          <a:bodyPr vert="horz" lIns="0" tIns="252000" rIns="0" bIns="0" rtlCol="0" anchor="ctr" anchorCtr="0">
            <a:noAutofit/>
          </a:bodyPr>
          <a:lstStyle>
            <a:lvl1pPr>
              <a:defRPr lang="en-GB" sz="4400" b="0" dirty="0"/>
            </a:lvl1pPr>
          </a:lstStyle>
          <a:p>
            <a:pPr lvl="0"/>
            <a:r>
              <a:rPr lang="en-US" dirty="0" smtClean="0"/>
              <a:t>2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400" y="2851200"/>
            <a:ext cx="5024580" cy="7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475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_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G:\Div\newspaper.jpg"/>
          <p:cNvPicPr>
            <a:picLocks noChangeAspect="1" noChangeArrowheads="1"/>
          </p:cNvPicPr>
          <p:nvPr userDrawn="1"/>
        </p:nvPicPr>
        <p:blipFill>
          <a:blip r:embed="rId2">
            <a:lum bright="-24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\\PSTUDIOTERM\Clients\TNS Global\TNS_002 Templates\4. Design\4. Active\PPT Files\2. 5th April Redesign\From Client\TNS_logo_72ppi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13" y="6071836"/>
            <a:ext cx="504000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39" descr="KANTAR_MED_RGB"/>
          <p:cNvPicPr>
            <a:picLocks noChangeAspect="1" noChangeArrowheads="1"/>
          </p:cNvPicPr>
          <p:nvPr userDrawn="1"/>
        </p:nvPicPr>
        <p:blipFill>
          <a:blip r:embed="rId4" cstate="email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8758" y="6140186"/>
            <a:ext cx="1287463" cy="4349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12532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(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ndrewA\Desktop\Email ATT\RGB_MASTER_A0_longlandscape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10" r="19388" b="9440"/>
          <a:stretch/>
        </p:blipFill>
        <p:spPr bwMode="auto">
          <a:xfrm>
            <a:off x="877888" y="0"/>
            <a:ext cx="8266112" cy="5508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1821424"/>
            <a:ext cx="775368" cy="1274762"/>
          </a:xfrm>
          <a:prstGeom prst="rect">
            <a:avLst/>
          </a:prstGeom>
        </p:spPr>
        <p:txBody>
          <a:bodyPr vert="horz" lIns="0" tIns="252000" rIns="0" bIns="0" rtlCol="0" anchor="ctr" anchorCtr="0">
            <a:noAutofit/>
          </a:bodyPr>
          <a:lstStyle>
            <a:lvl1pPr>
              <a:defRPr lang="en-GB" sz="4400" b="0" dirty="0"/>
            </a:lvl1pPr>
          </a:lstStyle>
          <a:p>
            <a:pPr lvl="0"/>
            <a:r>
              <a:rPr lang="en-US" dirty="0" smtClean="0"/>
              <a:t>2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399" y="2851200"/>
            <a:ext cx="4287601" cy="7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915872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(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ndrewA\Desktop\Email ATT\RGB_MASTER_A0_portrait_01_righttolef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47" t="13578" r="9952" b="3640"/>
          <a:stretch/>
        </p:blipFill>
        <p:spPr bwMode="auto">
          <a:xfrm>
            <a:off x="4449548" y="1"/>
            <a:ext cx="4694452" cy="5816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1821424"/>
            <a:ext cx="775368" cy="1274762"/>
          </a:xfrm>
          <a:prstGeom prst="rect">
            <a:avLst/>
          </a:prstGeom>
        </p:spPr>
        <p:txBody>
          <a:bodyPr vert="horz" lIns="0" tIns="252000" rIns="0" bIns="0" rtlCol="0" anchor="ctr" anchorCtr="0">
            <a:noAutofit/>
          </a:bodyPr>
          <a:lstStyle>
            <a:lvl1pPr>
              <a:defRPr lang="en-GB" sz="4400" b="0" dirty="0"/>
            </a:lvl1pPr>
          </a:lstStyle>
          <a:p>
            <a:pPr lvl="0"/>
            <a:r>
              <a:rPr lang="en-US" dirty="0" smtClean="0"/>
              <a:t>2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400" y="2851200"/>
            <a:ext cx="5611434" cy="7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633660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(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ndrewA\Desktop\Email ATT\RGB_MASTER_A0_portrait_02_righttolef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09" r="19239" b="3525"/>
          <a:stretch/>
        </p:blipFill>
        <p:spPr bwMode="auto">
          <a:xfrm>
            <a:off x="4710159" y="0"/>
            <a:ext cx="4433841" cy="574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1821424"/>
            <a:ext cx="775368" cy="1274762"/>
          </a:xfrm>
          <a:prstGeom prst="rect">
            <a:avLst/>
          </a:prstGeom>
        </p:spPr>
        <p:txBody>
          <a:bodyPr vert="horz" lIns="0" tIns="252000" rIns="0" bIns="0" rtlCol="0" anchor="ctr" anchorCtr="0">
            <a:noAutofit/>
          </a:bodyPr>
          <a:lstStyle>
            <a:lvl1pPr>
              <a:defRPr lang="en-GB" sz="4400" b="0" dirty="0"/>
            </a:lvl1pPr>
          </a:lstStyle>
          <a:p>
            <a:pPr lvl="0"/>
            <a:r>
              <a:rPr lang="en-US" dirty="0" smtClean="0"/>
              <a:t>2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400" y="2851200"/>
            <a:ext cx="5795726" cy="7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331960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(F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26" r="21766" b="3545"/>
          <a:stretch/>
        </p:blipFill>
        <p:spPr bwMode="auto">
          <a:xfrm>
            <a:off x="4343401" y="0"/>
            <a:ext cx="4514850" cy="5756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1821424"/>
            <a:ext cx="775368" cy="1274762"/>
          </a:xfrm>
          <a:prstGeom prst="rect">
            <a:avLst/>
          </a:prstGeom>
        </p:spPr>
        <p:txBody>
          <a:bodyPr vert="horz" lIns="0" tIns="252000" rIns="0" bIns="0" rtlCol="0" anchor="ctr" anchorCtr="0">
            <a:noAutofit/>
          </a:bodyPr>
          <a:lstStyle>
            <a:lvl1pPr>
              <a:defRPr lang="en-GB" sz="4400" b="0" dirty="0"/>
            </a:lvl1pPr>
          </a:lstStyle>
          <a:p>
            <a:pPr lvl="0"/>
            <a:r>
              <a:rPr lang="en-US" dirty="0" smtClean="0"/>
              <a:t>2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400" y="2851200"/>
            <a:ext cx="5795726" cy="7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908365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(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ndrewA\Desktop\Email ATT\RGB_MASTER_A0_square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5" t="2596" r="19349" b="898"/>
          <a:stretch/>
        </p:blipFill>
        <p:spPr bwMode="auto">
          <a:xfrm>
            <a:off x="3286912" y="0"/>
            <a:ext cx="5857087" cy="578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1821424"/>
            <a:ext cx="775368" cy="1274762"/>
          </a:xfrm>
          <a:prstGeom prst="rect">
            <a:avLst/>
          </a:prstGeom>
        </p:spPr>
        <p:txBody>
          <a:bodyPr vert="horz" lIns="0" tIns="252000" rIns="0" bIns="0" rtlCol="0" anchor="ctr" anchorCtr="0">
            <a:noAutofit/>
          </a:bodyPr>
          <a:lstStyle>
            <a:lvl1pPr>
              <a:defRPr lang="en-GB" sz="4400" b="0" dirty="0"/>
            </a:lvl1pPr>
          </a:lstStyle>
          <a:p>
            <a:pPr lvl="0"/>
            <a:r>
              <a:rPr lang="en-US" dirty="0" smtClean="0"/>
              <a:t>2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399" y="2851200"/>
            <a:ext cx="4287601" cy="7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709987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4572000" y="276225"/>
            <a:ext cx="4283074" cy="5294313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285750" y="1821424"/>
            <a:ext cx="775368" cy="1274762"/>
          </a:xfrm>
          <a:prstGeom prst="rect">
            <a:avLst/>
          </a:prstGeom>
        </p:spPr>
        <p:txBody>
          <a:bodyPr vert="horz" lIns="0" tIns="252000" rIns="0" bIns="0" rtlCol="0" anchor="ctr" anchorCtr="0">
            <a:noAutofit/>
          </a:bodyPr>
          <a:lstStyle>
            <a:lvl1pPr>
              <a:defRPr lang="en-GB" sz="4400" b="0" dirty="0"/>
            </a:lvl1pPr>
          </a:lstStyle>
          <a:p>
            <a:pPr lvl="0"/>
            <a:r>
              <a:rPr lang="en-US" dirty="0" smtClean="0"/>
              <a:t>2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399" y="2851200"/>
            <a:ext cx="4287601" cy="7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211541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1821424"/>
            <a:ext cx="775368" cy="1274762"/>
          </a:xfrm>
          <a:prstGeom prst="rect">
            <a:avLst/>
          </a:prstGeom>
        </p:spPr>
        <p:txBody>
          <a:bodyPr vert="horz" lIns="0" tIns="252000" rIns="0" bIns="0" rtlCol="0" anchor="ctr" anchorCtr="0">
            <a:noAutofit/>
          </a:bodyPr>
          <a:lstStyle>
            <a:lvl1pPr>
              <a:defRPr lang="en-GB" sz="4400" b="0" dirty="0"/>
            </a:lvl1pPr>
          </a:lstStyle>
          <a:p>
            <a:pPr lvl="0"/>
            <a:r>
              <a:rPr lang="en-US" dirty="0" smtClean="0"/>
              <a:t>2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54163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(Grey)"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1821424"/>
            <a:ext cx="775368" cy="1274762"/>
          </a:xfrm>
          <a:prstGeom prst="rect">
            <a:avLst/>
          </a:prstGeom>
        </p:spPr>
        <p:txBody>
          <a:bodyPr vert="horz" lIns="0" tIns="252000" rIns="0" bIns="0" rtlCol="0" anchor="ctr" anchorCtr="0">
            <a:noAutofit/>
          </a:bodyPr>
          <a:lstStyle>
            <a:lvl1pPr>
              <a:defRPr lang="en-GB" sz="44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2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673058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5" name="Picture 2" descr="C:\Users\AndrewA\Desktop\TNS_logo_rgb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13" y="6071836"/>
            <a:ext cx="504000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211" y="6136098"/>
            <a:ext cx="1285875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905507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4118" r="43632" b="2571"/>
          <a:stretch/>
        </p:blipFill>
        <p:spPr bwMode="auto">
          <a:xfrm>
            <a:off x="2743200" y="0"/>
            <a:ext cx="6400800" cy="5888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1821424"/>
            <a:ext cx="775368" cy="1274762"/>
          </a:xfrm>
          <a:prstGeom prst="rect">
            <a:avLst/>
          </a:prstGeom>
        </p:spPr>
        <p:txBody>
          <a:bodyPr vert="horz" lIns="0" tIns="252000" rIns="0" bIns="0" rtlCol="0" anchor="ctr" anchorCtr="0">
            <a:noAutofit/>
          </a:bodyPr>
          <a:lstStyle>
            <a:lvl1pPr>
              <a:defRPr lang="en-GB" sz="4400" b="0" dirty="0"/>
            </a:lvl1pPr>
          </a:lstStyle>
          <a:p>
            <a:pPr lvl="0"/>
            <a:r>
              <a:rPr lang="en-US" dirty="0" smtClean="0"/>
              <a:t>2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400" y="2851200"/>
            <a:ext cx="5010932" cy="7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563" y="6106688"/>
            <a:ext cx="1285875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6865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17" Type="http://schemas.openxmlformats.org/officeDocument/2006/relationships/image" Target="../media/image11.png"/><Relationship Id="rId2" Type="http://schemas.openxmlformats.org/officeDocument/2006/relationships/slideLayout" Target="../slideLayouts/slideLayout77.xml"/><Relationship Id="rId16" Type="http://schemas.openxmlformats.org/officeDocument/2006/relationships/tags" Target="../tags/tag43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5" Type="http://schemas.openxmlformats.org/officeDocument/2006/relationships/tags" Target="../tags/tag42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tags" Target="../tags/tag41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13" Type="http://schemas.openxmlformats.org/officeDocument/2006/relationships/tags" Target="../tags/tag44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12" Type="http://schemas.openxmlformats.org/officeDocument/2006/relationships/theme" Target="../theme/theme11.xml"/><Relationship Id="rId17" Type="http://schemas.openxmlformats.org/officeDocument/2006/relationships/tags" Target="../tags/tag48.xml"/><Relationship Id="rId2" Type="http://schemas.openxmlformats.org/officeDocument/2006/relationships/slideLayout" Target="../slideLayouts/slideLayout89.xml"/><Relationship Id="rId16" Type="http://schemas.openxmlformats.org/officeDocument/2006/relationships/tags" Target="../tags/tag47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2.xml"/><Relationship Id="rId15" Type="http://schemas.openxmlformats.org/officeDocument/2006/relationships/tags" Target="../tags/tag46.xml"/><Relationship Id="rId10" Type="http://schemas.openxmlformats.org/officeDocument/2006/relationships/slideLayout" Target="../slideLayouts/slideLayout97.xml"/><Relationship Id="rId19" Type="http://schemas.openxmlformats.org/officeDocument/2006/relationships/image" Target="../media/image13.png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Relationship Id="rId14" Type="http://schemas.openxmlformats.org/officeDocument/2006/relationships/tags" Target="../tags/tag45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13" Type="http://schemas.openxmlformats.org/officeDocument/2006/relationships/tags" Target="../tags/tag49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5.xml"/><Relationship Id="rId12" Type="http://schemas.openxmlformats.org/officeDocument/2006/relationships/theme" Target="../theme/theme12.xml"/><Relationship Id="rId17" Type="http://schemas.openxmlformats.org/officeDocument/2006/relationships/tags" Target="../tags/tag53.xml"/><Relationship Id="rId2" Type="http://schemas.openxmlformats.org/officeDocument/2006/relationships/slideLayout" Target="../slideLayouts/slideLayout100.xml"/><Relationship Id="rId16" Type="http://schemas.openxmlformats.org/officeDocument/2006/relationships/tags" Target="../tags/tag52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103.xml"/><Relationship Id="rId15" Type="http://schemas.openxmlformats.org/officeDocument/2006/relationships/tags" Target="../tags/tag51.xml"/><Relationship Id="rId10" Type="http://schemas.openxmlformats.org/officeDocument/2006/relationships/slideLayout" Target="../slideLayouts/slideLayout108.xml"/><Relationship Id="rId19" Type="http://schemas.openxmlformats.org/officeDocument/2006/relationships/image" Target="../media/image13.png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Relationship Id="rId14" Type="http://schemas.openxmlformats.org/officeDocument/2006/relationships/tags" Target="../tags/tag5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7.xml"/><Relationship Id="rId13" Type="http://schemas.openxmlformats.org/officeDocument/2006/relationships/slideLayout" Target="../slideLayouts/slideLayout122.xml"/><Relationship Id="rId18" Type="http://schemas.openxmlformats.org/officeDocument/2006/relationships/tags" Target="../tags/tag56.xml"/><Relationship Id="rId3" Type="http://schemas.openxmlformats.org/officeDocument/2006/relationships/slideLayout" Target="../slideLayouts/slideLayout112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116.xml"/><Relationship Id="rId12" Type="http://schemas.openxmlformats.org/officeDocument/2006/relationships/slideLayout" Target="../slideLayouts/slideLayout121.xml"/><Relationship Id="rId17" Type="http://schemas.openxmlformats.org/officeDocument/2006/relationships/tags" Target="../tags/tag55.xml"/><Relationship Id="rId2" Type="http://schemas.openxmlformats.org/officeDocument/2006/relationships/slideLayout" Target="../slideLayouts/slideLayout111.xml"/><Relationship Id="rId16" Type="http://schemas.openxmlformats.org/officeDocument/2006/relationships/tags" Target="../tags/tag54.xml"/><Relationship Id="rId20" Type="http://schemas.openxmlformats.org/officeDocument/2006/relationships/tags" Target="../tags/tag58.xml"/><Relationship Id="rId1" Type="http://schemas.openxmlformats.org/officeDocument/2006/relationships/slideLayout" Target="../slideLayouts/slideLayout110.xml"/><Relationship Id="rId6" Type="http://schemas.openxmlformats.org/officeDocument/2006/relationships/slideLayout" Target="../slideLayouts/slideLayout115.xml"/><Relationship Id="rId11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114.xml"/><Relationship Id="rId15" Type="http://schemas.openxmlformats.org/officeDocument/2006/relationships/theme" Target="../theme/theme13.xml"/><Relationship Id="rId10" Type="http://schemas.openxmlformats.org/officeDocument/2006/relationships/slideLayout" Target="../slideLayouts/slideLayout119.xml"/><Relationship Id="rId19" Type="http://schemas.openxmlformats.org/officeDocument/2006/relationships/tags" Target="../tags/tag57.xml"/><Relationship Id="rId4" Type="http://schemas.openxmlformats.org/officeDocument/2006/relationships/slideLayout" Target="../slideLayouts/slideLayout113.xml"/><Relationship Id="rId9" Type="http://schemas.openxmlformats.org/officeDocument/2006/relationships/slideLayout" Target="../slideLayouts/slideLayout118.xml"/><Relationship Id="rId14" Type="http://schemas.openxmlformats.org/officeDocument/2006/relationships/slideLayout" Target="../slideLayouts/slideLayout123.xml"/><Relationship Id="rId22" Type="http://schemas.openxmlformats.org/officeDocument/2006/relationships/image" Target="../media/image14.jp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13" Type="http://schemas.openxmlformats.org/officeDocument/2006/relationships/slideLayout" Target="../slideLayouts/slideLayout136.xml"/><Relationship Id="rId18" Type="http://schemas.openxmlformats.org/officeDocument/2006/relationships/tags" Target="../tags/tag62.xml"/><Relationship Id="rId3" Type="http://schemas.openxmlformats.org/officeDocument/2006/relationships/slideLayout" Target="../slideLayouts/slideLayout126.xml"/><Relationship Id="rId21" Type="http://schemas.openxmlformats.org/officeDocument/2006/relationships/image" Target="../media/image14.jpg"/><Relationship Id="rId7" Type="http://schemas.openxmlformats.org/officeDocument/2006/relationships/slideLayout" Target="../slideLayouts/slideLayout130.xml"/><Relationship Id="rId12" Type="http://schemas.openxmlformats.org/officeDocument/2006/relationships/slideLayout" Target="../slideLayouts/slideLayout135.xml"/><Relationship Id="rId17" Type="http://schemas.openxmlformats.org/officeDocument/2006/relationships/tags" Target="../tags/tag61.xml"/><Relationship Id="rId2" Type="http://schemas.openxmlformats.org/officeDocument/2006/relationships/slideLayout" Target="../slideLayouts/slideLayout125.xml"/><Relationship Id="rId16" Type="http://schemas.openxmlformats.org/officeDocument/2006/relationships/tags" Target="../tags/tag60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5" Type="http://schemas.openxmlformats.org/officeDocument/2006/relationships/tags" Target="../tags/tag59.xml"/><Relationship Id="rId10" Type="http://schemas.openxmlformats.org/officeDocument/2006/relationships/slideLayout" Target="../slideLayouts/slideLayout133.xml"/><Relationship Id="rId19" Type="http://schemas.openxmlformats.org/officeDocument/2006/relationships/tags" Target="../tags/tag6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Relationship Id="rId14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4.xml"/><Relationship Id="rId13" Type="http://schemas.openxmlformats.org/officeDocument/2006/relationships/tags" Target="../tags/tag65.xml"/><Relationship Id="rId3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43.xml"/><Relationship Id="rId12" Type="http://schemas.openxmlformats.org/officeDocument/2006/relationships/tags" Target="../tags/tag64.xml"/><Relationship Id="rId2" Type="http://schemas.openxmlformats.org/officeDocument/2006/relationships/slideLayout" Target="../slideLayouts/slideLayout138.xml"/><Relationship Id="rId1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42.xml"/><Relationship Id="rId11" Type="http://schemas.openxmlformats.org/officeDocument/2006/relationships/theme" Target="../theme/theme15.xml"/><Relationship Id="rId5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5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18" Type="http://schemas.openxmlformats.org/officeDocument/2006/relationships/tags" Target="../tags/tag8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ags" Target="../tags/tag7.xml"/><Relationship Id="rId2" Type="http://schemas.openxmlformats.org/officeDocument/2006/relationships/slideLayout" Target="../slideLayouts/slideLayout13.xml"/><Relationship Id="rId16" Type="http://schemas.openxmlformats.org/officeDocument/2006/relationships/tags" Target="../tags/tag6.xml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ags" Target="../tags/tag5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ags" Target="../tags/tag9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17" Type="http://schemas.openxmlformats.org/officeDocument/2006/relationships/tags" Target="../tags/tag13.xml"/><Relationship Id="rId2" Type="http://schemas.openxmlformats.org/officeDocument/2006/relationships/slideLayout" Target="../slideLayouts/slideLayout25.xml"/><Relationship Id="rId16" Type="http://schemas.openxmlformats.org/officeDocument/2006/relationships/tags" Target="../tags/tag12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tags" Target="../tags/tag11.xml"/><Relationship Id="rId10" Type="http://schemas.openxmlformats.org/officeDocument/2006/relationships/slideLayout" Target="../slideLayouts/slideLayout33.xml"/><Relationship Id="rId19" Type="http://schemas.openxmlformats.org/officeDocument/2006/relationships/image" Target="../media/image13.png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ags" Target="../tags/tag1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ags" Target="../tags/tag16.xml"/><Relationship Id="rId18" Type="http://schemas.openxmlformats.org/officeDocument/2006/relationships/image" Target="../media/image13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ags" Target="../tags/tag15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36.xml"/><Relationship Id="rId16" Type="http://schemas.openxmlformats.org/officeDocument/2006/relationships/tags" Target="../tags/tag19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tags" Target="../tags/tag14.xml"/><Relationship Id="rId5" Type="http://schemas.openxmlformats.org/officeDocument/2006/relationships/slideLayout" Target="../slideLayouts/slideLayout39.xml"/><Relationship Id="rId15" Type="http://schemas.openxmlformats.org/officeDocument/2006/relationships/tags" Target="../tags/tag18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tags" Target="../tags/tag1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7" Type="http://schemas.openxmlformats.org/officeDocument/2006/relationships/image" Target="../media/image13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44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image" Target="../media/image13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45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ags" Target="../tags/tag30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ags" Target="../tags/tag29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tags" Target="../tags/tag28.xml"/><Relationship Id="rId5" Type="http://schemas.openxmlformats.org/officeDocument/2006/relationships/slideLayout" Target="../slideLayouts/slideLayout50.xml"/><Relationship Id="rId15" Type="http://schemas.openxmlformats.org/officeDocument/2006/relationships/image" Target="../media/image11.png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tags" Target="../tags/tag3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tags" Target="../tags/tag34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tags" Target="../tags/tag33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tags" Target="../tags/tag32.xml"/><Relationship Id="rId5" Type="http://schemas.openxmlformats.org/officeDocument/2006/relationships/slideLayout" Target="../slideLayouts/slideLayout59.xml"/><Relationship Id="rId15" Type="http://schemas.openxmlformats.org/officeDocument/2006/relationships/image" Target="../media/image11.png"/><Relationship Id="rId10" Type="http://schemas.openxmlformats.org/officeDocument/2006/relationships/theme" Target="../theme/theme8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tags" Target="../tags/tag35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theme" Target="../theme/theme9.xml"/><Relationship Id="rId18" Type="http://schemas.openxmlformats.org/officeDocument/2006/relationships/tags" Target="../tags/tag40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17" Type="http://schemas.openxmlformats.org/officeDocument/2006/relationships/tags" Target="../tags/tag39.xml"/><Relationship Id="rId2" Type="http://schemas.openxmlformats.org/officeDocument/2006/relationships/slideLayout" Target="../slideLayouts/slideLayout65.xml"/><Relationship Id="rId16" Type="http://schemas.openxmlformats.org/officeDocument/2006/relationships/tags" Target="../tags/tag38.xml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5" Type="http://schemas.openxmlformats.org/officeDocument/2006/relationships/tags" Target="../tags/tag37.xml"/><Relationship Id="rId10" Type="http://schemas.openxmlformats.org/officeDocument/2006/relationships/slideLayout" Target="../slideLayouts/slideLayout73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tags" Target="../tags/tag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C:\Users\AndrewA\Desktop\TNS_logo_rgb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13" y="6071836"/>
            <a:ext cx="504000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1813" y="0"/>
            <a:ext cx="8573262" cy="1284971"/>
          </a:xfrm>
          <a:prstGeom prst="rect">
            <a:avLst/>
          </a:prstGeom>
        </p:spPr>
        <p:txBody>
          <a:bodyPr vert="horz" lIns="0" tIns="208800" rIns="0" bIns="0" rtlCol="0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49607" y="6323838"/>
            <a:ext cx="505467" cy="25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cxnSp>
        <p:nvCxnSpPr>
          <p:cNvPr id="70" name="Straight Connector 69"/>
          <p:cNvCxnSpPr/>
          <p:nvPr>
            <p:custDataLst>
              <p:tags r:id="rId13"/>
            </p:custDataLst>
          </p:nvPr>
        </p:nvCxnSpPr>
        <p:spPr>
          <a:xfrm>
            <a:off x="282163" y="5946775"/>
            <a:ext cx="8572912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 48"/>
          <p:cNvGrpSpPr/>
          <p:nvPr/>
        </p:nvGrpSpPr>
        <p:grpSpPr>
          <a:xfrm>
            <a:off x="-1334173" y="-533456"/>
            <a:ext cx="10723183" cy="6493000"/>
            <a:chOff x="-1334173" y="-533456"/>
            <a:chExt cx="10723183" cy="6493000"/>
          </a:xfrm>
        </p:grpSpPr>
        <p:grpSp>
          <p:nvGrpSpPr>
            <p:cNvPr id="50" name="Group 13"/>
            <p:cNvGrpSpPr/>
            <p:nvPr userDrawn="1"/>
          </p:nvGrpSpPr>
          <p:grpSpPr>
            <a:xfrm>
              <a:off x="-1334173" y="1145470"/>
              <a:ext cx="1327930" cy="4814074"/>
              <a:chOff x="-1334173" y="1145470"/>
              <a:chExt cx="1327930" cy="4814074"/>
            </a:xfrm>
          </p:grpSpPr>
          <p:grpSp>
            <p:nvGrpSpPr>
              <p:cNvPr id="58" name="Group 7"/>
              <p:cNvGrpSpPr/>
              <p:nvPr userDrawn="1"/>
            </p:nvGrpSpPr>
            <p:grpSpPr>
              <a:xfrm>
                <a:off x="-1334173" y="4420483"/>
                <a:ext cx="1327930" cy="276999"/>
                <a:chOff x="-1334173" y="4420483"/>
                <a:chExt cx="1327930" cy="276999"/>
              </a:xfrm>
            </p:grpSpPr>
            <p:cxnSp>
              <p:nvCxnSpPr>
                <p:cNvPr id="68" name="Straight Connector 67"/>
                <p:cNvCxnSpPr/>
                <p:nvPr userDrawn="1"/>
              </p:nvCxnSpPr>
              <p:spPr>
                <a:xfrm>
                  <a:off x="-261843" y="4558982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9" name="TextBox 68"/>
                <p:cNvSpPr txBox="1"/>
                <p:nvPr userDrawn="1"/>
              </p:nvSpPr>
              <p:spPr>
                <a:xfrm>
                  <a:off x="-1334173" y="4420483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3.14</a:t>
                  </a:r>
                  <a:b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</a:br>
                  <a: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X</a:t>
                  </a:r>
                  <a:r>
                    <a:rPr lang="en-AU" sz="900" b="1" baseline="0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 AXIS</a:t>
                  </a:r>
                  <a:endParaRPr lang="en-AU" sz="9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59" name="Group 58"/>
              <p:cNvGrpSpPr/>
              <p:nvPr userDrawn="1"/>
            </p:nvGrpSpPr>
            <p:grpSpPr>
              <a:xfrm>
                <a:off x="-1334173" y="5682545"/>
                <a:ext cx="1327930" cy="276999"/>
                <a:chOff x="-1334173" y="5682545"/>
                <a:chExt cx="1327930" cy="276999"/>
              </a:xfrm>
            </p:grpSpPr>
            <p:cxnSp>
              <p:nvCxnSpPr>
                <p:cNvPr id="66" name="Straight Connector 65"/>
                <p:cNvCxnSpPr/>
                <p:nvPr userDrawn="1"/>
              </p:nvCxnSpPr>
              <p:spPr>
                <a:xfrm>
                  <a:off x="-261843" y="5821044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7" name="TextBox 66"/>
                <p:cNvSpPr txBox="1"/>
                <p:nvPr userDrawn="1"/>
              </p:nvSpPr>
              <p:spPr>
                <a:xfrm>
                  <a:off x="-1334173" y="5682545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6.65</a:t>
                  </a:r>
                  <a:b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</a:br>
                  <a: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BASE MARGIN</a:t>
                  </a:r>
                  <a:endParaRPr lang="en-AU" sz="9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60" name="Group 5"/>
              <p:cNvGrpSpPr/>
              <p:nvPr userDrawn="1"/>
            </p:nvGrpSpPr>
            <p:grpSpPr>
              <a:xfrm>
                <a:off x="-1334173" y="1145470"/>
                <a:ext cx="1327930" cy="276999"/>
                <a:chOff x="-1334173" y="1145470"/>
                <a:chExt cx="1327930" cy="276999"/>
              </a:xfrm>
            </p:grpSpPr>
            <p:cxnSp>
              <p:nvCxnSpPr>
                <p:cNvPr id="64" name="Straight Connector 63"/>
                <p:cNvCxnSpPr/>
                <p:nvPr userDrawn="1"/>
              </p:nvCxnSpPr>
              <p:spPr>
                <a:xfrm>
                  <a:off x="-261843" y="1283969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5" name="TextBox 64"/>
                <p:cNvSpPr txBox="1"/>
                <p:nvPr userDrawn="1"/>
              </p:nvSpPr>
              <p:spPr>
                <a:xfrm>
                  <a:off x="-1334173" y="1145470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5.95</a:t>
                  </a:r>
                </a:p>
                <a:p>
                  <a:pPr algn="ctr"/>
                  <a: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TOP</a:t>
                  </a:r>
                  <a:r>
                    <a:rPr lang="en-AU" sz="900" b="1" baseline="0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 MARGIN</a:t>
                  </a:r>
                  <a:endParaRPr lang="en-AU" sz="9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61" name="Group 8"/>
              <p:cNvGrpSpPr/>
              <p:nvPr userDrawn="1"/>
            </p:nvGrpSpPr>
            <p:grpSpPr>
              <a:xfrm>
                <a:off x="-1334173" y="1659820"/>
                <a:ext cx="1327930" cy="276999"/>
                <a:chOff x="-1334173" y="1659820"/>
                <a:chExt cx="1327930" cy="276999"/>
              </a:xfrm>
            </p:grpSpPr>
            <p:cxnSp>
              <p:nvCxnSpPr>
                <p:cNvPr id="62" name="Straight Connector 61"/>
                <p:cNvCxnSpPr/>
                <p:nvPr userDrawn="1"/>
              </p:nvCxnSpPr>
              <p:spPr>
                <a:xfrm>
                  <a:off x="-261843" y="1798319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3" name="TextBox 62"/>
                <p:cNvSpPr txBox="1"/>
                <p:nvPr userDrawn="1"/>
              </p:nvSpPr>
              <p:spPr>
                <a:xfrm>
                  <a:off x="-1334173" y="1659820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4.52</a:t>
                  </a:r>
                  <a:b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</a:br>
                  <a: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CHART TOP</a:t>
                  </a:r>
                  <a:endParaRPr lang="en-AU" sz="9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endParaRPr>
                </a:p>
              </p:txBody>
            </p:sp>
          </p:grpSp>
        </p:grpSp>
        <p:grpSp>
          <p:nvGrpSpPr>
            <p:cNvPr id="51" name="Group 6"/>
            <p:cNvGrpSpPr/>
            <p:nvPr userDrawn="1"/>
          </p:nvGrpSpPr>
          <p:grpSpPr>
            <a:xfrm>
              <a:off x="-253905" y="-533456"/>
              <a:ext cx="9642915" cy="533456"/>
              <a:chOff x="-253905" y="-533456"/>
              <a:chExt cx="9642915" cy="533456"/>
            </a:xfrm>
          </p:grpSpPr>
          <p:grpSp>
            <p:nvGrpSpPr>
              <p:cNvPr id="52" name="Group 51"/>
              <p:cNvGrpSpPr/>
              <p:nvPr userDrawn="1"/>
            </p:nvGrpSpPr>
            <p:grpSpPr>
              <a:xfrm>
                <a:off x="-253905" y="-533456"/>
                <a:ext cx="1072330" cy="533456"/>
                <a:chOff x="-250415" y="-533456"/>
                <a:chExt cx="1072330" cy="533456"/>
              </a:xfrm>
            </p:grpSpPr>
            <p:cxnSp>
              <p:nvCxnSpPr>
                <p:cNvPr id="56" name="Straight Connector 55"/>
                <p:cNvCxnSpPr/>
                <p:nvPr userDrawn="1"/>
              </p:nvCxnSpPr>
              <p:spPr>
                <a:xfrm>
                  <a:off x="285750" y="-252000"/>
                  <a:ext cx="0" cy="25200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7" name="TextBox 56"/>
                <p:cNvSpPr txBox="1"/>
                <p:nvPr userDrawn="1"/>
              </p:nvSpPr>
              <p:spPr>
                <a:xfrm>
                  <a:off x="-250415" y="-533456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>
                  <a:defPPr>
                    <a:defRPr lang="en-AU"/>
                  </a:defPPr>
                  <a:lvl1pPr algn="ctr">
                    <a:defRPr sz="9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defRPr>
                  </a:lvl1pPr>
                </a:lstStyle>
                <a:p>
                  <a:pPr lvl="0"/>
                  <a:r>
                    <a:rPr lang="en-AU" dirty="0" smtClean="0"/>
                    <a:t>11.90</a:t>
                  </a:r>
                  <a:br>
                    <a:rPr lang="en-AU" dirty="0" smtClean="0"/>
                  </a:br>
                  <a:r>
                    <a:rPr lang="en-AU" dirty="0" smtClean="0"/>
                    <a:t>LEFT MARGIN</a:t>
                  </a:r>
                  <a:endParaRPr lang="en-AU" dirty="0"/>
                </a:p>
              </p:txBody>
            </p:sp>
          </p:grpSp>
          <p:grpSp>
            <p:nvGrpSpPr>
              <p:cNvPr id="53" name="Group 2"/>
              <p:cNvGrpSpPr/>
              <p:nvPr userDrawn="1"/>
            </p:nvGrpSpPr>
            <p:grpSpPr>
              <a:xfrm>
                <a:off x="8316680" y="-533456"/>
                <a:ext cx="1072330" cy="528999"/>
                <a:chOff x="7804969" y="-533456"/>
                <a:chExt cx="1072330" cy="528999"/>
              </a:xfrm>
            </p:grpSpPr>
            <p:cxnSp>
              <p:nvCxnSpPr>
                <p:cNvPr id="54" name="Straight Connector 53"/>
                <p:cNvCxnSpPr/>
                <p:nvPr userDrawn="1"/>
              </p:nvCxnSpPr>
              <p:spPr>
                <a:xfrm>
                  <a:off x="8341134" y="-256457"/>
                  <a:ext cx="0" cy="25200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5" name="TextBox 54"/>
                <p:cNvSpPr txBox="1"/>
                <p:nvPr userDrawn="1"/>
              </p:nvSpPr>
              <p:spPr>
                <a:xfrm>
                  <a:off x="7804969" y="-533456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>
                  <a:defPPr>
                    <a:defRPr lang="en-AU"/>
                  </a:defPPr>
                  <a:lvl1pPr algn="ctr">
                    <a:defRPr sz="9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defRPr>
                  </a:lvl1pPr>
                </a:lstStyle>
                <a:p>
                  <a:pPr lvl="0"/>
                  <a:r>
                    <a:rPr lang="en-AU" dirty="0" smtClean="0"/>
                    <a:t>11.90</a:t>
                  </a:r>
                </a:p>
                <a:p>
                  <a:pPr lvl="0"/>
                  <a:r>
                    <a:rPr lang="en-AU" dirty="0" smtClean="0"/>
                    <a:t>RIGHT MARGIN</a:t>
                  </a:r>
                  <a:endParaRPr lang="en-AU" dirty="0"/>
                </a:p>
              </p:txBody>
            </p:sp>
          </p:grpSp>
        </p:grpSp>
      </p:grpSp>
      <p:sp>
        <p:nvSpPr>
          <p:cNvPr id="11" name="TekstSylinder 10"/>
          <p:cNvSpPr txBox="1"/>
          <p:nvPr userDrawn="1">
            <p:custDataLst>
              <p:tags r:id="rId14"/>
            </p:custDataLst>
          </p:nvPr>
        </p:nvSpPr>
        <p:spPr>
          <a:xfrm>
            <a:off x="4686150" y="6486679"/>
            <a:ext cx="1905000" cy="11541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nb-NO" sz="750" b="0" i="0" u="none" strike="noStrike" spc="0" baseline="0" dirty="0" smtClean="0">
              <a:solidFill>
                <a:srgbClr val="232323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393365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91" r:id="rId2"/>
    <p:sldLayoutId id="2147483693" r:id="rId3"/>
    <p:sldLayoutId id="2147483695" r:id="rId4"/>
    <p:sldLayoutId id="2147483697" r:id="rId5"/>
    <p:sldLayoutId id="2147483699" r:id="rId6"/>
    <p:sldLayoutId id="2147483701" r:id="rId7"/>
    <p:sldLayoutId id="2147483683" r:id="rId8"/>
    <p:sldLayoutId id="2147483827" r:id="rId9"/>
    <p:sldLayoutId id="2147483860" r:id="rId10"/>
    <p:sldLayoutId id="214748386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b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252413" indent="-252413" algn="l" defTabSz="914400" rtl="0" eaLnBrk="1" latinLnBrk="0" hangingPunct="1">
        <a:spcBef>
          <a:spcPct val="20000"/>
        </a:spcBef>
        <a:buFont typeface="Wingdings" pitchFamily="2" charset="2"/>
        <a:buChar char="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508000" indent="-255588" algn="l" defTabSz="914400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760413" indent="-252413" algn="l" defTabSz="914400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>
            <p:custDataLst>
              <p:tags r:id="rId14"/>
            </p:custDataLst>
          </p:nvPr>
        </p:nvSpPr>
        <p:spPr>
          <a:xfrm>
            <a:off x="1291688" y="6323837"/>
            <a:ext cx="754475" cy="531000"/>
          </a:xfrm>
          <a:prstGeom prst="rect">
            <a:avLst/>
          </a:prstGeom>
          <a:noFill/>
        </p:spPr>
        <p:txBody>
          <a:bodyPr wrap="square" lIns="0" tIns="0" rIns="0" bIns="266400" rtlCol="0" anchor="b">
            <a:noAutofit/>
          </a:bodyPr>
          <a:lstStyle/>
          <a:p>
            <a:r>
              <a:rPr lang="en-AU" sz="750" b="0" dirty="0" smtClean="0">
                <a:solidFill>
                  <a:srgbClr val="333333"/>
                </a:solidFill>
                <a:latin typeface="Verdana"/>
              </a:rPr>
              <a:t>©TNS 2012</a:t>
            </a:r>
            <a:endParaRPr lang="en-AU" sz="750" b="0" dirty="0">
              <a:solidFill>
                <a:srgbClr val="333333"/>
              </a:solidFill>
              <a:latin typeface="Verdana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5751" y="1"/>
            <a:ext cx="8569324" cy="1031838"/>
          </a:xfrm>
          <a:prstGeom prst="rect">
            <a:avLst/>
          </a:prstGeom>
        </p:spPr>
        <p:txBody>
          <a:bodyPr vert="horz" lIns="0" tIns="208800" rIns="0" bIns="0" rtlCol="0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5750" y="1031837"/>
            <a:ext cx="8569324" cy="4035515"/>
          </a:xfrm>
          <a:prstGeom prst="rect">
            <a:avLst/>
          </a:prstGeom>
        </p:spPr>
        <p:txBody>
          <a:bodyPr vert="horz" lIns="0" tIns="21240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49607" y="6323838"/>
            <a:ext cx="505467" cy="25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cxnSp>
        <p:nvCxnSpPr>
          <p:cNvPr id="70" name="Straight Connector 69"/>
          <p:cNvCxnSpPr/>
          <p:nvPr>
            <p:custDataLst>
              <p:tags r:id="rId15"/>
            </p:custDataLst>
          </p:nvPr>
        </p:nvCxnSpPr>
        <p:spPr>
          <a:xfrm>
            <a:off x="282163" y="5946775"/>
            <a:ext cx="8572912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" descr="\\PSTUDIOTERM\Clients\TNS Global\TNS_002 Templates\4. Design\4. Active\PPT Files\2. 5th April Redesign\From Client\TNS_logo_72ppi.pn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13" y="6071836"/>
            <a:ext cx="504000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6" name="Group 45" hidden="1"/>
          <p:cNvGrpSpPr/>
          <p:nvPr/>
        </p:nvGrpSpPr>
        <p:grpSpPr>
          <a:xfrm>
            <a:off x="-1334173" y="-533456"/>
            <a:ext cx="10723183" cy="6493000"/>
            <a:chOff x="-1334173" y="-533456"/>
            <a:chExt cx="10723183" cy="6493000"/>
          </a:xfrm>
        </p:grpSpPr>
        <p:grpSp>
          <p:nvGrpSpPr>
            <p:cNvPr id="47" name="Group 13" hidden="1"/>
            <p:cNvGrpSpPr/>
            <p:nvPr userDrawn="1"/>
          </p:nvGrpSpPr>
          <p:grpSpPr>
            <a:xfrm>
              <a:off x="-1334173" y="1145470"/>
              <a:ext cx="1327930" cy="4814074"/>
              <a:chOff x="-1334173" y="1145470"/>
              <a:chExt cx="1327930" cy="4814074"/>
            </a:xfrm>
          </p:grpSpPr>
          <p:grpSp>
            <p:nvGrpSpPr>
              <p:cNvPr id="55" name="Group 7" hidden="1"/>
              <p:cNvGrpSpPr/>
              <p:nvPr userDrawn="1"/>
            </p:nvGrpSpPr>
            <p:grpSpPr>
              <a:xfrm>
                <a:off x="-1334173" y="4420483"/>
                <a:ext cx="1327930" cy="276999"/>
                <a:chOff x="-1334173" y="4420483"/>
                <a:chExt cx="1327930" cy="276999"/>
              </a:xfrm>
            </p:grpSpPr>
            <p:cxnSp>
              <p:nvCxnSpPr>
                <p:cNvPr id="65" name="Straight Connector 64" hidden="1"/>
                <p:cNvCxnSpPr/>
                <p:nvPr userDrawn="1"/>
              </p:nvCxnSpPr>
              <p:spPr>
                <a:xfrm>
                  <a:off x="-261843" y="4558982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6" name="TextBox 65" hidden="1"/>
                <p:cNvSpPr txBox="1"/>
                <p:nvPr userDrawn="1"/>
              </p:nvSpPr>
              <p:spPr>
                <a:xfrm>
                  <a:off x="-1334173" y="4420483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dirty="0" smtClean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Verdana"/>
                    </a:rPr>
                    <a:t>3.14</a:t>
                  </a:r>
                  <a:br>
                    <a:rPr lang="en-AU" sz="900" dirty="0" smtClean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Verdana"/>
                    </a:rPr>
                  </a:br>
                  <a:r>
                    <a:rPr lang="en-AU" sz="900" dirty="0" smtClean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Verdana"/>
                    </a:rPr>
                    <a:t>X AXIS</a:t>
                  </a:r>
                  <a:endParaRPr lang="en-AU" sz="90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Verdana"/>
                  </a:endParaRPr>
                </a:p>
              </p:txBody>
            </p:sp>
          </p:grpSp>
          <p:grpSp>
            <p:nvGrpSpPr>
              <p:cNvPr id="56" name="Group 55" hidden="1"/>
              <p:cNvGrpSpPr/>
              <p:nvPr userDrawn="1"/>
            </p:nvGrpSpPr>
            <p:grpSpPr>
              <a:xfrm>
                <a:off x="-1334173" y="5682545"/>
                <a:ext cx="1327930" cy="276999"/>
                <a:chOff x="-1334173" y="5682545"/>
                <a:chExt cx="1327930" cy="276999"/>
              </a:xfrm>
            </p:grpSpPr>
            <p:cxnSp>
              <p:nvCxnSpPr>
                <p:cNvPr id="63" name="Straight Connector 62" hidden="1"/>
                <p:cNvCxnSpPr/>
                <p:nvPr userDrawn="1"/>
              </p:nvCxnSpPr>
              <p:spPr>
                <a:xfrm>
                  <a:off x="-261843" y="5821044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4" name="TextBox 63" hidden="1"/>
                <p:cNvSpPr txBox="1"/>
                <p:nvPr userDrawn="1"/>
              </p:nvSpPr>
              <p:spPr>
                <a:xfrm>
                  <a:off x="-1334173" y="5682545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dirty="0" smtClean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Verdana"/>
                    </a:rPr>
                    <a:t>6.65</a:t>
                  </a:r>
                  <a:br>
                    <a:rPr lang="en-AU" sz="900" dirty="0" smtClean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Verdana"/>
                    </a:rPr>
                  </a:br>
                  <a:r>
                    <a:rPr lang="en-AU" sz="900" dirty="0" smtClean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Verdana"/>
                    </a:rPr>
                    <a:t>BASE MARGIN</a:t>
                  </a:r>
                  <a:endParaRPr lang="en-AU" sz="90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Verdana"/>
                  </a:endParaRPr>
                </a:p>
              </p:txBody>
            </p:sp>
          </p:grpSp>
          <p:grpSp>
            <p:nvGrpSpPr>
              <p:cNvPr id="57" name="Group 5" hidden="1"/>
              <p:cNvGrpSpPr/>
              <p:nvPr userDrawn="1"/>
            </p:nvGrpSpPr>
            <p:grpSpPr>
              <a:xfrm>
                <a:off x="-1334173" y="1145470"/>
                <a:ext cx="1327930" cy="276999"/>
                <a:chOff x="-1334173" y="1145470"/>
                <a:chExt cx="1327930" cy="276999"/>
              </a:xfrm>
            </p:grpSpPr>
            <p:cxnSp>
              <p:nvCxnSpPr>
                <p:cNvPr id="61" name="Straight Connector 60" hidden="1"/>
                <p:cNvCxnSpPr/>
                <p:nvPr userDrawn="1"/>
              </p:nvCxnSpPr>
              <p:spPr>
                <a:xfrm>
                  <a:off x="-261843" y="1283969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2" name="TextBox 61" hidden="1"/>
                <p:cNvSpPr txBox="1"/>
                <p:nvPr userDrawn="1"/>
              </p:nvSpPr>
              <p:spPr>
                <a:xfrm>
                  <a:off x="-1334173" y="1145470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dirty="0" smtClean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Verdana"/>
                    </a:rPr>
                    <a:t>5.95</a:t>
                  </a:r>
                </a:p>
                <a:p>
                  <a:pPr algn="ctr"/>
                  <a:r>
                    <a:rPr lang="en-AU" sz="900" dirty="0" smtClean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Verdana"/>
                    </a:rPr>
                    <a:t>TOP MARGIN</a:t>
                  </a:r>
                  <a:endParaRPr lang="en-AU" sz="90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Verdana"/>
                  </a:endParaRPr>
                </a:p>
              </p:txBody>
            </p:sp>
          </p:grpSp>
          <p:grpSp>
            <p:nvGrpSpPr>
              <p:cNvPr id="58" name="Group 8" hidden="1"/>
              <p:cNvGrpSpPr/>
              <p:nvPr userDrawn="1"/>
            </p:nvGrpSpPr>
            <p:grpSpPr>
              <a:xfrm>
                <a:off x="-1334173" y="1659820"/>
                <a:ext cx="1327930" cy="276999"/>
                <a:chOff x="-1334173" y="1659820"/>
                <a:chExt cx="1327930" cy="276999"/>
              </a:xfrm>
            </p:grpSpPr>
            <p:cxnSp>
              <p:nvCxnSpPr>
                <p:cNvPr id="59" name="Straight Connector 58" hidden="1"/>
                <p:cNvCxnSpPr/>
                <p:nvPr userDrawn="1"/>
              </p:nvCxnSpPr>
              <p:spPr>
                <a:xfrm>
                  <a:off x="-261843" y="1798319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0" name="TextBox 59" hidden="1"/>
                <p:cNvSpPr txBox="1"/>
                <p:nvPr userDrawn="1"/>
              </p:nvSpPr>
              <p:spPr>
                <a:xfrm>
                  <a:off x="-1334173" y="1659820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dirty="0" smtClean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Verdana"/>
                    </a:rPr>
                    <a:t>4.52</a:t>
                  </a:r>
                  <a:br>
                    <a:rPr lang="en-AU" sz="900" dirty="0" smtClean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Verdana"/>
                    </a:rPr>
                  </a:br>
                  <a:r>
                    <a:rPr lang="en-AU" sz="900" dirty="0" smtClean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Verdana"/>
                    </a:rPr>
                    <a:t>CHART TOP</a:t>
                  </a:r>
                  <a:endParaRPr lang="en-AU" sz="90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Verdana"/>
                  </a:endParaRPr>
                </a:p>
              </p:txBody>
            </p:sp>
          </p:grpSp>
        </p:grpSp>
        <p:grpSp>
          <p:nvGrpSpPr>
            <p:cNvPr id="48" name="Group 6" hidden="1"/>
            <p:cNvGrpSpPr/>
            <p:nvPr userDrawn="1"/>
          </p:nvGrpSpPr>
          <p:grpSpPr>
            <a:xfrm>
              <a:off x="-253905" y="-533456"/>
              <a:ext cx="9642915" cy="533456"/>
              <a:chOff x="-253905" y="-533456"/>
              <a:chExt cx="9642915" cy="533456"/>
            </a:xfrm>
          </p:grpSpPr>
          <p:grpSp>
            <p:nvGrpSpPr>
              <p:cNvPr id="49" name="Group 48" hidden="1"/>
              <p:cNvGrpSpPr/>
              <p:nvPr userDrawn="1"/>
            </p:nvGrpSpPr>
            <p:grpSpPr>
              <a:xfrm>
                <a:off x="-253905" y="-533456"/>
                <a:ext cx="1072330" cy="533456"/>
                <a:chOff x="-250415" y="-533456"/>
                <a:chExt cx="1072330" cy="533456"/>
              </a:xfrm>
            </p:grpSpPr>
            <p:cxnSp>
              <p:nvCxnSpPr>
                <p:cNvPr id="53" name="Straight Connector 52" hidden="1"/>
                <p:cNvCxnSpPr/>
                <p:nvPr userDrawn="1"/>
              </p:nvCxnSpPr>
              <p:spPr>
                <a:xfrm>
                  <a:off x="285750" y="-252000"/>
                  <a:ext cx="0" cy="25200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4" name="TextBox 53" hidden="1"/>
                <p:cNvSpPr txBox="1"/>
                <p:nvPr userDrawn="1"/>
              </p:nvSpPr>
              <p:spPr>
                <a:xfrm>
                  <a:off x="-250415" y="-533456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>
                  <a:defPPr>
                    <a:defRPr lang="en-AU"/>
                  </a:defPPr>
                  <a:lvl1pPr algn="ctr">
                    <a:defRPr sz="9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defRPr>
                  </a:lvl1pPr>
                </a:lstStyle>
                <a:p>
                  <a:r>
                    <a:rPr lang="en-AU" dirty="0" smtClean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</a:rPr>
                    <a:t>11.90</a:t>
                  </a:r>
                  <a:br>
                    <a:rPr lang="en-AU" dirty="0" smtClean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</a:rPr>
                  </a:br>
                  <a:r>
                    <a:rPr lang="en-AU" dirty="0" smtClean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</a:rPr>
                    <a:t>LEFT MARGIN</a:t>
                  </a:r>
                  <a:endParaRPr lang="en-AU" dirty="0">
                    <a:solidFill>
                      <a:prstClr val="black">
                        <a:lumMod val="85000"/>
                        <a:lumOff val="15000"/>
                      </a:prstClr>
                    </a:solidFill>
                  </a:endParaRPr>
                </a:p>
              </p:txBody>
            </p:sp>
          </p:grpSp>
          <p:grpSp>
            <p:nvGrpSpPr>
              <p:cNvPr id="50" name="Group 2" hidden="1"/>
              <p:cNvGrpSpPr/>
              <p:nvPr userDrawn="1"/>
            </p:nvGrpSpPr>
            <p:grpSpPr>
              <a:xfrm>
                <a:off x="8316680" y="-533456"/>
                <a:ext cx="1072330" cy="528999"/>
                <a:chOff x="7804969" y="-533456"/>
                <a:chExt cx="1072330" cy="528999"/>
              </a:xfrm>
            </p:grpSpPr>
            <p:cxnSp>
              <p:nvCxnSpPr>
                <p:cNvPr id="51" name="Straight Connector 50" hidden="1"/>
                <p:cNvCxnSpPr/>
                <p:nvPr userDrawn="1"/>
              </p:nvCxnSpPr>
              <p:spPr>
                <a:xfrm>
                  <a:off x="8341134" y="-256457"/>
                  <a:ext cx="0" cy="25200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2" name="TextBox 51" hidden="1"/>
                <p:cNvSpPr txBox="1"/>
                <p:nvPr userDrawn="1"/>
              </p:nvSpPr>
              <p:spPr>
                <a:xfrm>
                  <a:off x="7804969" y="-533456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>
                  <a:defPPr>
                    <a:defRPr lang="en-AU"/>
                  </a:defPPr>
                  <a:lvl1pPr algn="ctr">
                    <a:defRPr sz="9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defRPr>
                  </a:lvl1pPr>
                </a:lstStyle>
                <a:p>
                  <a:r>
                    <a:rPr lang="en-AU" dirty="0" smtClean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</a:rPr>
                    <a:t>11.90</a:t>
                  </a:r>
                </a:p>
                <a:p>
                  <a:r>
                    <a:rPr lang="en-AU" dirty="0" smtClean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</a:rPr>
                    <a:t>RIGHT MARGIN</a:t>
                  </a:r>
                  <a:endParaRPr lang="en-AU" dirty="0">
                    <a:solidFill>
                      <a:prstClr val="black">
                        <a:lumMod val="85000"/>
                        <a:lumOff val="15000"/>
                      </a:prstClr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416387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lang="en-US" sz="1600" b="0" kern="1200" dirty="0" smtClean="0">
          <a:solidFill>
            <a:srgbClr val="333333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b="1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defTabSz="914400" rtl="0" eaLnBrk="1" latinLnBrk="0" hangingPunct="1">
        <a:spcBef>
          <a:spcPct val="20000"/>
        </a:spcBef>
        <a:buFont typeface="Wingdings" pitchFamily="2" charset="2"/>
        <a:buChar char=""/>
        <a:defRPr sz="16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defTabSz="914400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defTabSz="914400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399" y="2851200"/>
            <a:ext cx="8570675" cy="766800"/>
          </a:xfrm>
          <a:prstGeom prst="rect">
            <a:avLst/>
          </a:prstGeom>
        </p:spPr>
        <p:txBody>
          <a:bodyPr vert="horz" lIns="0" tIns="36000" rIns="0" bIns="0" rtlCol="0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49607" y="6323838"/>
            <a:ext cx="505467" cy="25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cxnSp>
        <p:nvCxnSpPr>
          <p:cNvPr id="70" name="Straight Connector 69"/>
          <p:cNvCxnSpPr/>
          <p:nvPr>
            <p:custDataLst>
              <p:tags r:id="rId13"/>
            </p:custDataLst>
          </p:nvPr>
        </p:nvCxnSpPr>
        <p:spPr>
          <a:xfrm>
            <a:off x="282163" y="5946775"/>
            <a:ext cx="8572912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 48"/>
          <p:cNvGrpSpPr/>
          <p:nvPr/>
        </p:nvGrpSpPr>
        <p:grpSpPr>
          <a:xfrm>
            <a:off x="-1334173" y="-533456"/>
            <a:ext cx="10723183" cy="6493000"/>
            <a:chOff x="-1334173" y="-533456"/>
            <a:chExt cx="10723183" cy="6493000"/>
          </a:xfrm>
        </p:grpSpPr>
        <p:grpSp>
          <p:nvGrpSpPr>
            <p:cNvPr id="50" name="Group 13"/>
            <p:cNvGrpSpPr/>
            <p:nvPr userDrawn="1"/>
          </p:nvGrpSpPr>
          <p:grpSpPr>
            <a:xfrm>
              <a:off x="-1334173" y="1145470"/>
              <a:ext cx="1327930" cy="4814074"/>
              <a:chOff x="-1334173" y="1145470"/>
              <a:chExt cx="1327930" cy="4814074"/>
            </a:xfrm>
          </p:grpSpPr>
          <p:grpSp>
            <p:nvGrpSpPr>
              <p:cNvPr id="58" name="Group 7"/>
              <p:cNvGrpSpPr/>
              <p:nvPr userDrawn="1"/>
            </p:nvGrpSpPr>
            <p:grpSpPr>
              <a:xfrm>
                <a:off x="-1334173" y="4420483"/>
                <a:ext cx="1327930" cy="276999"/>
                <a:chOff x="-1334173" y="4420483"/>
                <a:chExt cx="1327930" cy="276999"/>
              </a:xfrm>
            </p:grpSpPr>
            <p:cxnSp>
              <p:nvCxnSpPr>
                <p:cNvPr id="68" name="Straight Connector 67"/>
                <p:cNvCxnSpPr/>
                <p:nvPr userDrawn="1"/>
              </p:nvCxnSpPr>
              <p:spPr>
                <a:xfrm>
                  <a:off x="-261843" y="4558982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9" name="TextBox 68"/>
                <p:cNvSpPr txBox="1"/>
                <p:nvPr userDrawn="1"/>
              </p:nvSpPr>
              <p:spPr>
                <a:xfrm>
                  <a:off x="-1334173" y="4420483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dirty="0" smtClean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Verdana"/>
                    </a:rPr>
                    <a:t>3.14</a:t>
                  </a:r>
                  <a:br>
                    <a:rPr lang="en-AU" sz="900" dirty="0" smtClean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Verdana"/>
                    </a:rPr>
                  </a:br>
                  <a:r>
                    <a:rPr lang="en-AU" sz="900" dirty="0" smtClean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Verdana"/>
                    </a:rPr>
                    <a:t>X AXIS</a:t>
                  </a:r>
                  <a:endParaRPr lang="en-AU" sz="90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Verdana"/>
                  </a:endParaRPr>
                </a:p>
              </p:txBody>
            </p:sp>
          </p:grpSp>
          <p:grpSp>
            <p:nvGrpSpPr>
              <p:cNvPr id="59" name="Group 58"/>
              <p:cNvGrpSpPr/>
              <p:nvPr userDrawn="1"/>
            </p:nvGrpSpPr>
            <p:grpSpPr>
              <a:xfrm>
                <a:off x="-1334173" y="5682545"/>
                <a:ext cx="1327930" cy="276999"/>
                <a:chOff x="-1334173" y="5682545"/>
                <a:chExt cx="1327930" cy="276999"/>
              </a:xfrm>
            </p:grpSpPr>
            <p:cxnSp>
              <p:nvCxnSpPr>
                <p:cNvPr id="66" name="Straight Connector 65"/>
                <p:cNvCxnSpPr/>
                <p:nvPr userDrawn="1"/>
              </p:nvCxnSpPr>
              <p:spPr>
                <a:xfrm>
                  <a:off x="-261843" y="5821044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7" name="TextBox 66"/>
                <p:cNvSpPr txBox="1"/>
                <p:nvPr userDrawn="1"/>
              </p:nvSpPr>
              <p:spPr>
                <a:xfrm>
                  <a:off x="-1334173" y="5682545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dirty="0" smtClean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Verdana"/>
                    </a:rPr>
                    <a:t>6.65</a:t>
                  </a:r>
                  <a:br>
                    <a:rPr lang="en-AU" sz="900" dirty="0" smtClean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Verdana"/>
                    </a:rPr>
                  </a:br>
                  <a:r>
                    <a:rPr lang="en-AU" sz="900" dirty="0" smtClean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Verdana"/>
                    </a:rPr>
                    <a:t>BASE MARGIN</a:t>
                  </a:r>
                  <a:endParaRPr lang="en-AU" sz="90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Verdana"/>
                  </a:endParaRPr>
                </a:p>
              </p:txBody>
            </p:sp>
          </p:grpSp>
          <p:grpSp>
            <p:nvGrpSpPr>
              <p:cNvPr id="60" name="Group 5"/>
              <p:cNvGrpSpPr/>
              <p:nvPr userDrawn="1"/>
            </p:nvGrpSpPr>
            <p:grpSpPr>
              <a:xfrm>
                <a:off x="-1334173" y="1145470"/>
                <a:ext cx="1327930" cy="276999"/>
                <a:chOff x="-1334173" y="1145470"/>
                <a:chExt cx="1327930" cy="276999"/>
              </a:xfrm>
            </p:grpSpPr>
            <p:cxnSp>
              <p:nvCxnSpPr>
                <p:cNvPr id="64" name="Straight Connector 63"/>
                <p:cNvCxnSpPr/>
                <p:nvPr userDrawn="1"/>
              </p:nvCxnSpPr>
              <p:spPr>
                <a:xfrm>
                  <a:off x="-261843" y="1283969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5" name="TextBox 64"/>
                <p:cNvSpPr txBox="1"/>
                <p:nvPr userDrawn="1"/>
              </p:nvSpPr>
              <p:spPr>
                <a:xfrm>
                  <a:off x="-1334173" y="1145470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dirty="0" smtClean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Verdana"/>
                    </a:rPr>
                    <a:t>5.95</a:t>
                  </a:r>
                </a:p>
                <a:p>
                  <a:pPr algn="ctr"/>
                  <a:r>
                    <a:rPr lang="en-AU" sz="900" dirty="0" smtClean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Verdana"/>
                    </a:rPr>
                    <a:t>TOP MARGIN</a:t>
                  </a:r>
                  <a:endParaRPr lang="en-AU" sz="90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Verdana"/>
                  </a:endParaRPr>
                </a:p>
              </p:txBody>
            </p:sp>
          </p:grpSp>
          <p:grpSp>
            <p:nvGrpSpPr>
              <p:cNvPr id="61" name="Group 8"/>
              <p:cNvGrpSpPr/>
              <p:nvPr userDrawn="1"/>
            </p:nvGrpSpPr>
            <p:grpSpPr>
              <a:xfrm>
                <a:off x="-1334173" y="1659820"/>
                <a:ext cx="1327930" cy="276999"/>
                <a:chOff x="-1334173" y="1659820"/>
                <a:chExt cx="1327930" cy="276999"/>
              </a:xfrm>
            </p:grpSpPr>
            <p:cxnSp>
              <p:nvCxnSpPr>
                <p:cNvPr id="62" name="Straight Connector 61"/>
                <p:cNvCxnSpPr/>
                <p:nvPr userDrawn="1"/>
              </p:nvCxnSpPr>
              <p:spPr>
                <a:xfrm>
                  <a:off x="-261843" y="1798319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3" name="TextBox 62"/>
                <p:cNvSpPr txBox="1"/>
                <p:nvPr userDrawn="1"/>
              </p:nvSpPr>
              <p:spPr>
                <a:xfrm>
                  <a:off x="-1334173" y="1659820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dirty="0" smtClean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Verdana"/>
                    </a:rPr>
                    <a:t>4.52</a:t>
                  </a:r>
                  <a:br>
                    <a:rPr lang="en-AU" sz="900" dirty="0" smtClean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Verdana"/>
                    </a:rPr>
                  </a:br>
                  <a:r>
                    <a:rPr lang="en-AU" sz="900" dirty="0" smtClean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Verdana"/>
                    </a:rPr>
                    <a:t>CHART TOP</a:t>
                  </a:r>
                  <a:endParaRPr lang="en-AU" sz="90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Verdana"/>
                  </a:endParaRPr>
                </a:p>
              </p:txBody>
            </p:sp>
          </p:grpSp>
        </p:grpSp>
        <p:grpSp>
          <p:nvGrpSpPr>
            <p:cNvPr id="51" name="Group 6"/>
            <p:cNvGrpSpPr/>
            <p:nvPr userDrawn="1"/>
          </p:nvGrpSpPr>
          <p:grpSpPr>
            <a:xfrm>
              <a:off x="-253905" y="-533456"/>
              <a:ext cx="9642915" cy="533456"/>
              <a:chOff x="-253905" y="-533456"/>
              <a:chExt cx="9642915" cy="533456"/>
            </a:xfrm>
          </p:grpSpPr>
          <p:grpSp>
            <p:nvGrpSpPr>
              <p:cNvPr id="52" name="Group 51"/>
              <p:cNvGrpSpPr/>
              <p:nvPr userDrawn="1"/>
            </p:nvGrpSpPr>
            <p:grpSpPr>
              <a:xfrm>
                <a:off x="-253905" y="-533456"/>
                <a:ext cx="1072330" cy="533456"/>
                <a:chOff x="-250415" y="-533456"/>
                <a:chExt cx="1072330" cy="533456"/>
              </a:xfrm>
            </p:grpSpPr>
            <p:cxnSp>
              <p:nvCxnSpPr>
                <p:cNvPr id="56" name="Straight Connector 55"/>
                <p:cNvCxnSpPr/>
                <p:nvPr userDrawn="1"/>
              </p:nvCxnSpPr>
              <p:spPr>
                <a:xfrm>
                  <a:off x="285750" y="-252000"/>
                  <a:ext cx="0" cy="25200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7" name="TextBox 56"/>
                <p:cNvSpPr txBox="1"/>
                <p:nvPr userDrawn="1"/>
              </p:nvSpPr>
              <p:spPr>
                <a:xfrm>
                  <a:off x="-250415" y="-533456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>
                  <a:defPPr>
                    <a:defRPr lang="en-AU"/>
                  </a:defPPr>
                  <a:lvl1pPr algn="ctr">
                    <a:defRPr sz="9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defRPr>
                  </a:lvl1pPr>
                </a:lstStyle>
                <a:p>
                  <a:r>
                    <a:rPr lang="en-AU" dirty="0" smtClean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</a:rPr>
                    <a:t>11.90</a:t>
                  </a:r>
                  <a:br>
                    <a:rPr lang="en-AU" dirty="0" smtClean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</a:rPr>
                  </a:br>
                  <a:r>
                    <a:rPr lang="en-AU" dirty="0" smtClean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</a:rPr>
                    <a:t>LEFT MARGIN</a:t>
                  </a:r>
                  <a:endParaRPr lang="en-AU" dirty="0">
                    <a:solidFill>
                      <a:prstClr val="black">
                        <a:lumMod val="85000"/>
                        <a:lumOff val="15000"/>
                      </a:prstClr>
                    </a:solidFill>
                  </a:endParaRPr>
                </a:p>
              </p:txBody>
            </p:sp>
          </p:grpSp>
          <p:grpSp>
            <p:nvGrpSpPr>
              <p:cNvPr id="53" name="Group 2"/>
              <p:cNvGrpSpPr/>
              <p:nvPr userDrawn="1"/>
            </p:nvGrpSpPr>
            <p:grpSpPr>
              <a:xfrm>
                <a:off x="8316680" y="-533456"/>
                <a:ext cx="1072330" cy="528999"/>
                <a:chOff x="7804969" y="-533456"/>
                <a:chExt cx="1072330" cy="528999"/>
              </a:xfrm>
            </p:grpSpPr>
            <p:cxnSp>
              <p:nvCxnSpPr>
                <p:cNvPr id="54" name="Straight Connector 53"/>
                <p:cNvCxnSpPr/>
                <p:nvPr userDrawn="1"/>
              </p:nvCxnSpPr>
              <p:spPr>
                <a:xfrm>
                  <a:off x="8341134" y="-256457"/>
                  <a:ext cx="0" cy="25200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5" name="TextBox 54"/>
                <p:cNvSpPr txBox="1"/>
                <p:nvPr userDrawn="1"/>
              </p:nvSpPr>
              <p:spPr>
                <a:xfrm>
                  <a:off x="7804969" y="-533456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>
                  <a:defPPr>
                    <a:defRPr lang="en-AU"/>
                  </a:defPPr>
                  <a:lvl1pPr algn="ctr">
                    <a:defRPr sz="9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defRPr>
                  </a:lvl1pPr>
                </a:lstStyle>
                <a:p>
                  <a:r>
                    <a:rPr lang="en-AU" dirty="0" smtClean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</a:rPr>
                    <a:t>11.90</a:t>
                  </a:r>
                </a:p>
                <a:p>
                  <a:r>
                    <a:rPr lang="en-AU" dirty="0" smtClean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</a:rPr>
                    <a:t>RIGHT MARGIN</a:t>
                  </a:r>
                  <a:endParaRPr lang="en-AU" dirty="0">
                    <a:solidFill>
                      <a:prstClr val="black">
                        <a:lumMod val="85000"/>
                        <a:lumOff val="15000"/>
                      </a:prstClr>
                    </a:solidFill>
                  </a:endParaRPr>
                </a:p>
              </p:txBody>
            </p:sp>
          </p:grpSp>
        </p:grpSp>
      </p:grpSp>
      <p:pic>
        <p:nvPicPr>
          <p:cNvPr id="28" name="Picture 2" descr="C:\Users\AndrewA\Desktop\TNS_logo_rgb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13" y="6071836"/>
            <a:ext cx="504000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Bilde 6"/>
          <p:cNvPicPr>
            <a:picLocks noChangeAspect="1"/>
          </p:cNvPicPr>
          <p:nvPr userDrawn="1">
            <p:custDataLst>
              <p:tags r:id="rId1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880" y="6073064"/>
            <a:ext cx="858411" cy="163680"/>
          </a:xfrm>
          <a:prstGeom prst="rect">
            <a:avLst/>
          </a:prstGeom>
        </p:spPr>
      </p:pic>
      <p:sp>
        <p:nvSpPr>
          <p:cNvPr id="8" name="TekstSylinder 7"/>
          <p:cNvSpPr txBox="1"/>
          <p:nvPr userDrawn="1">
            <p:custDataLst>
              <p:tags r:id="rId15"/>
            </p:custDataLst>
          </p:nvPr>
        </p:nvSpPr>
        <p:spPr>
          <a:xfrm>
            <a:off x="1290880" y="6038139"/>
            <a:ext cx="3028726" cy="3847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endParaRPr lang="nb-NO" sz="1250" b="0" dirty="0" smtClean="0">
              <a:solidFill>
                <a:srgbClr val="232323"/>
              </a:solidFill>
              <a:latin typeface="Verdana"/>
            </a:endParaRPr>
          </a:p>
          <a:p>
            <a:r>
              <a:rPr lang="nb-NO" sz="1250" b="0" dirty="0" smtClean="0">
                <a:solidFill>
                  <a:srgbClr val="232323"/>
                </a:solidFill>
                <a:latin typeface="Verdana"/>
              </a:rPr>
              <a:t>Interbuss Q2 2012</a:t>
            </a:r>
          </a:p>
        </p:txBody>
      </p:sp>
      <p:sp>
        <p:nvSpPr>
          <p:cNvPr id="9" name="TekstSylinder 8"/>
          <p:cNvSpPr txBox="1"/>
          <p:nvPr userDrawn="1">
            <p:custDataLst>
              <p:tags r:id="rId16"/>
            </p:custDataLst>
          </p:nvPr>
        </p:nvSpPr>
        <p:spPr>
          <a:xfrm>
            <a:off x="1290880" y="6324879"/>
            <a:ext cx="2540000" cy="531000"/>
          </a:xfrm>
          <a:prstGeom prst="rect">
            <a:avLst/>
          </a:prstGeom>
          <a:noFill/>
        </p:spPr>
        <p:txBody>
          <a:bodyPr vert="horz" wrap="square" lIns="0" tIns="0" rIns="0" bIns="279400" rtlCol="0" anchor="b">
            <a:noAutofit/>
          </a:bodyPr>
          <a:lstStyle/>
          <a:p>
            <a:pPr>
              <a:lnSpc>
                <a:spcPct val="0"/>
              </a:lnSpc>
            </a:pPr>
            <a:r>
              <a:rPr lang="nb-NO" sz="750" b="0" dirty="0" smtClean="0">
                <a:solidFill>
                  <a:srgbClr val="232323"/>
                </a:solidFill>
                <a:latin typeface="Verdana"/>
              </a:rPr>
              <a:t>© TNS   </a:t>
            </a:r>
          </a:p>
        </p:txBody>
      </p:sp>
      <p:sp>
        <p:nvSpPr>
          <p:cNvPr id="10" name="TekstSylinder 9"/>
          <p:cNvSpPr txBox="1"/>
          <p:nvPr userDrawn="1">
            <p:custDataLst>
              <p:tags r:id="rId17"/>
            </p:custDataLst>
          </p:nvPr>
        </p:nvSpPr>
        <p:spPr>
          <a:xfrm>
            <a:off x="4686150" y="6486679"/>
            <a:ext cx="1905000" cy="11541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r"/>
            <a:endParaRPr lang="nb-NO" sz="750" b="0" dirty="0" smtClean="0">
              <a:solidFill>
                <a:srgbClr val="232323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148477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b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252413" indent="-252413" algn="l" defTabSz="914400" rtl="0" eaLnBrk="1" latinLnBrk="0" hangingPunct="1">
        <a:spcBef>
          <a:spcPct val="20000"/>
        </a:spcBef>
        <a:buFont typeface="Wingdings" pitchFamily="2" charset="2"/>
        <a:buChar char="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508000" indent="-255588" algn="l" defTabSz="914400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760413" indent="-252413" algn="l" defTabSz="914400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399" y="2851200"/>
            <a:ext cx="8570675" cy="766800"/>
          </a:xfrm>
          <a:prstGeom prst="rect">
            <a:avLst/>
          </a:prstGeom>
        </p:spPr>
        <p:txBody>
          <a:bodyPr vert="horz" lIns="0" tIns="36000" rIns="0" bIns="0" rtlCol="0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49607" y="6323838"/>
            <a:ext cx="505467" cy="25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cxnSp>
        <p:nvCxnSpPr>
          <p:cNvPr id="70" name="Straight Connector 69"/>
          <p:cNvCxnSpPr/>
          <p:nvPr>
            <p:custDataLst>
              <p:tags r:id="rId13"/>
            </p:custDataLst>
          </p:nvPr>
        </p:nvCxnSpPr>
        <p:spPr>
          <a:xfrm>
            <a:off x="282163" y="5946775"/>
            <a:ext cx="8572912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 48"/>
          <p:cNvGrpSpPr/>
          <p:nvPr/>
        </p:nvGrpSpPr>
        <p:grpSpPr>
          <a:xfrm>
            <a:off x="-1334173" y="-533456"/>
            <a:ext cx="10723183" cy="6493000"/>
            <a:chOff x="-1334173" y="-533456"/>
            <a:chExt cx="10723183" cy="6493000"/>
          </a:xfrm>
        </p:grpSpPr>
        <p:grpSp>
          <p:nvGrpSpPr>
            <p:cNvPr id="50" name="Group 13"/>
            <p:cNvGrpSpPr/>
            <p:nvPr userDrawn="1"/>
          </p:nvGrpSpPr>
          <p:grpSpPr>
            <a:xfrm>
              <a:off x="-1334173" y="1145470"/>
              <a:ext cx="1327930" cy="4814074"/>
              <a:chOff x="-1334173" y="1145470"/>
              <a:chExt cx="1327930" cy="4814074"/>
            </a:xfrm>
          </p:grpSpPr>
          <p:grpSp>
            <p:nvGrpSpPr>
              <p:cNvPr id="58" name="Group 7"/>
              <p:cNvGrpSpPr/>
              <p:nvPr userDrawn="1"/>
            </p:nvGrpSpPr>
            <p:grpSpPr>
              <a:xfrm>
                <a:off x="-1334173" y="4420483"/>
                <a:ext cx="1327930" cy="276999"/>
                <a:chOff x="-1334173" y="4420483"/>
                <a:chExt cx="1327930" cy="276999"/>
              </a:xfrm>
            </p:grpSpPr>
            <p:cxnSp>
              <p:nvCxnSpPr>
                <p:cNvPr id="68" name="Straight Connector 67"/>
                <p:cNvCxnSpPr/>
                <p:nvPr userDrawn="1"/>
              </p:nvCxnSpPr>
              <p:spPr>
                <a:xfrm>
                  <a:off x="-261843" y="4558982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9" name="TextBox 68"/>
                <p:cNvSpPr txBox="1"/>
                <p:nvPr userDrawn="1"/>
              </p:nvSpPr>
              <p:spPr>
                <a:xfrm>
                  <a:off x="-1334173" y="4420483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dirty="0" smtClean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Verdana"/>
                    </a:rPr>
                    <a:t>3.14</a:t>
                  </a:r>
                  <a:br>
                    <a:rPr lang="en-AU" sz="900" dirty="0" smtClean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Verdana"/>
                    </a:rPr>
                  </a:br>
                  <a:r>
                    <a:rPr lang="en-AU" sz="900" dirty="0" smtClean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Verdana"/>
                    </a:rPr>
                    <a:t>X AXIS</a:t>
                  </a:r>
                  <a:endParaRPr lang="en-AU" sz="90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Verdana"/>
                  </a:endParaRPr>
                </a:p>
              </p:txBody>
            </p:sp>
          </p:grpSp>
          <p:grpSp>
            <p:nvGrpSpPr>
              <p:cNvPr id="59" name="Group 58"/>
              <p:cNvGrpSpPr/>
              <p:nvPr userDrawn="1"/>
            </p:nvGrpSpPr>
            <p:grpSpPr>
              <a:xfrm>
                <a:off x="-1334173" y="5682545"/>
                <a:ext cx="1327930" cy="276999"/>
                <a:chOff x="-1334173" y="5682545"/>
                <a:chExt cx="1327930" cy="276999"/>
              </a:xfrm>
            </p:grpSpPr>
            <p:cxnSp>
              <p:nvCxnSpPr>
                <p:cNvPr id="66" name="Straight Connector 65"/>
                <p:cNvCxnSpPr/>
                <p:nvPr userDrawn="1"/>
              </p:nvCxnSpPr>
              <p:spPr>
                <a:xfrm>
                  <a:off x="-261843" y="5821044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7" name="TextBox 66"/>
                <p:cNvSpPr txBox="1"/>
                <p:nvPr userDrawn="1"/>
              </p:nvSpPr>
              <p:spPr>
                <a:xfrm>
                  <a:off x="-1334173" y="5682545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dirty="0" smtClean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Verdana"/>
                    </a:rPr>
                    <a:t>6.65</a:t>
                  </a:r>
                  <a:br>
                    <a:rPr lang="en-AU" sz="900" dirty="0" smtClean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Verdana"/>
                    </a:rPr>
                  </a:br>
                  <a:r>
                    <a:rPr lang="en-AU" sz="900" dirty="0" smtClean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Verdana"/>
                    </a:rPr>
                    <a:t>BASE MARGIN</a:t>
                  </a:r>
                  <a:endParaRPr lang="en-AU" sz="90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Verdana"/>
                  </a:endParaRPr>
                </a:p>
              </p:txBody>
            </p:sp>
          </p:grpSp>
          <p:grpSp>
            <p:nvGrpSpPr>
              <p:cNvPr id="60" name="Group 5"/>
              <p:cNvGrpSpPr/>
              <p:nvPr userDrawn="1"/>
            </p:nvGrpSpPr>
            <p:grpSpPr>
              <a:xfrm>
                <a:off x="-1334173" y="1145470"/>
                <a:ext cx="1327930" cy="276999"/>
                <a:chOff x="-1334173" y="1145470"/>
                <a:chExt cx="1327930" cy="276999"/>
              </a:xfrm>
            </p:grpSpPr>
            <p:cxnSp>
              <p:nvCxnSpPr>
                <p:cNvPr id="64" name="Straight Connector 63"/>
                <p:cNvCxnSpPr/>
                <p:nvPr userDrawn="1"/>
              </p:nvCxnSpPr>
              <p:spPr>
                <a:xfrm>
                  <a:off x="-261843" y="1283969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5" name="TextBox 64"/>
                <p:cNvSpPr txBox="1"/>
                <p:nvPr userDrawn="1"/>
              </p:nvSpPr>
              <p:spPr>
                <a:xfrm>
                  <a:off x="-1334173" y="1145470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dirty="0" smtClean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Verdana"/>
                    </a:rPr>
                    <a:t>5.95</a:t>
                  </a:r>
                </a:p>
                <a:p>
                  <a:pPr algn="ctr"/>
                  <a:r>
                    <a:rPr lang="en-AU" sz="900" dirty="0" smtClean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Verdana"/>
                    </a:rPr>
                    <a:t>TOP MARGIN</a:t>
                  </a:r>
                  <a:endParaRPr lang="en-AU" sz="90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Verdana"/>
                  </a:endParaRPr>
                </a:p>
              </p:txBody>
            </p:sp>
          </p:grpSp>
          <p:grpSp>
            <p:nvGrpSpPr>
              <p:cNvPr id="61" name="Group 8"/>
              <p:cNvGrpSpPr/>
              <p:nvPr userDrawn="1"/>
            </p:nvGrpSpPr>
            <p:grpSpPr>
              <a:xfrm>
                <a:off x="-1334173" y="1659820"/>
                <a:ext cx="1327930" cy="276999"/>
                <a:chOff x="-1334173" y="1659820"/>
                <a:chExt cx="1327930" cy="276999"/>
              </a:xfrm>
            </p:grpSpPr>
            <p:cxnSp>
              <p:nvCxnSpPr>
                <p:cNvPr id="62" name="Straight Connector 61"/>
                <p:cNvCxnSpPr/>
                <p:nvPr userDrawn="1"/>
              </p:nvCxnSpPr>
              <p:spPr>
                <a:xfrm>
                  <a:off x="-261843" y="1798319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3" name="TextBox 62"/>
                <p:cNvSpPr txBox="1"/>
                <p:nvPr userDrawn="1"/>
              </p:nvSpPr>
              <p:spPr>
                <a:xfrm>
                  <a:off x="-1334173" y="1659820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dirty="0" smtClean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Verdana"/>
                    </a:rPr>
                    <a:t>4.52</a:t>
                  </a:r>
                  <a:br>
                    <a:rPr lang="en-AU" sz="900" dirty="0" smtClean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Verdana"/>
                    </a:rPr>
                  </a:br>
                  <a:r>
                    <a:rPr lang="en-AU" sz="900" dirty="0" smtClean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Verdana"/>
                    </a:rPr>
                    <a:t>CHART TOP</a:t>
                  </a:r>
                  <a:endParaRPr lang="en-AU" sz="90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Verdana"/>
                  </a:endParaRPr>
                </a:p>
              </p:txBody>
            </p:sp>
          </p:grpSp>
        </p:grpSp>
        <p:grpSp>
          <p:nvGrpSpPr>
            <p:cNvPr id="51" name="Group 6"/>
            <p:cNvGrpSpPr/>
            <p:nvPr userDrawn="1"/>
          </p:nvGrpSpPr>
          <p:grpSpPr>
            <a:xfrm>
              <a:off x="-253905" y="-533456"/>
              <a:ext cx="9642915" cy="533456"/>
              <a:chOff x="-253905" y="-533456"/>
              <a:chExt cx="9642915" cy="533456"/>
            </a:xfrm>
          </p:grpSpPr>
          <p:grpSp>
            <p:nvGrpSpPr>
              <p:cNvPr id="52" name="Group 51"/>
              <p:cNvGrpSpPr/>
              <p:nvPr userDrawn="1"/>
            </p:nvGrpSpPr>
            <p:grpSpPr>
              <a:xfrm>
                <a:off x="-253905" y="-533456"/>
                <a:ext cx="1072330" cy="533456"/>
                <a:chOff x="-250415" y="-533456"/>
                <a:chExt cx="1072330" cy="533456"/>
              </a:xfrm>
            </p:grpSpPr>
            <p:cxnSp>
              <p:nvCxnSpPr>
                <p:cNvPr id="56" name="Straight Connector 55"/>
                <p:cNvCxnSpPr/>
                <p:nvPr userDrawn="1"/>
              </p:nvCxnSpPr>
              <p:spPr>
                <a:xfrm>
                  <a:off x="285750" y="-252000"/>
                  <a:ext cx="0" cy="25200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7" name="TextBox 56"/>
                <p:cNvSpPr txBox="1"/>
                <p:nvPr userDrawn="1"/>
              </p:nvSpPr>
              <p:spPr>
                <a:xfrm>
                  <a:off x="-250415" y="-533456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>
                  <a:defPPr>
                    <a:defRPr lang="en-AU"/>
                  </a:defPPr>
                  <a:lvl1pPr algn="ctr">
                    <a:defRPr sz="9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defRPr>
                  </a:lvl1pPr>
                </a:lstStyle>
                <a:p>
                  <a:r>
                    <a:rPr lang="en-AU" dirty="0" smtClean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</a:rPr>
                    <a:t>11.90</a:t>
                  </a:r>
                  <a:br>
                    <a:rPr lang="en-AU" dirty="0" smtClean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</a:rPr>
                  </a:br>
                  <a:r>
                    <a:rPr lang="en-AU" dirty="0" smtClean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</a:rPr>
                    <a:t>LEFT MARGIN</a:t>
                  </a:r>
                  <a:endParaRPr lang="en-AU" dirty="0">
                    <a:solidFill>
                      <a:prstClr val="black">
                        <a:lumMod val="85000"/>
                        <a:lumOff val="15000"/>
                      </a:prstClr>
                    </a:solidFill>
                  </a:endParaRPr>
                </a:p>
              </p:txBody>
            </p:sp>
          </p:grpSp>
          <p:grpSp>
            <p:nvGrpSpPr>
              <p:cNvPr id="53" name="Group 2"/>
              <p:cNvGrpSpPr/>
              <p:nvPr userDrawn="1"/>
            </p:nvGrpSpPr>
            <p:grpSpPr>
              <a:xfrm>
                <a:off x="8316680" y="-533456"/>
                <a:ext cx="1072330" cy="528999"/>
                <a:chOff x="7804969" y="-533456"/>
                <a:chExt cx="1072330" cy="528999"/>
              </a:xfrm>
            </p:grpSpPr>
            <p:cxnSp>
              <p:nvCxnSpPr>
                <p:cNvPr id="54" name="Straight Connector 53"/>
                <p:cNvCxnSpPr/>
                <p:nvPr userDrawn="1"/>
              </p:nvCxnSpPr>
              <p:spPr>
                <a:xfrm>
                  <a:off x="8341134" y="-256457"/>
                  <a:ext cx="0" cy="25200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5" name="TextBox 54"/>
                <p:cNvSpPr txBox="1"/>
                <p:nvPr userDrawn="1"/>
              </p:nvSpPr>
              <p:spPr>
                <a:xfrm>
                  <a:off x="7804969" y="-533456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>
                  <a:defPPr>
                    <a:defRPr lang="en-AU"/>
                  </a:defPPr>
                  <a:lvl1pPr algn="ctr">
                    <a:defRPr sz="9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defRPr>
                  </a:lvl1pPr>
                </a:lstStyle>
                <a:p>
                  <a:r>
                    <a:rPr lang="en-AU" dirty="0" smtClean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</a:rPr>
                    <a:t>11.90</a:t>
                  </a:r>
                </a:p>
                <a:p>
                  <a:r>
                    <a:rPr lang="en-AU" dirty="0" smtClean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</a:rPr>
                    <a:t>RIGHT MARGIN</a:t>
                  </a:r>
                  <a:endParaRPr lang="en-AU" dirty="0">
                    <a:solidFill>
                      <a:prstClr val="black">
                        <a:lumMod val="85000"/>
                        <a:lumOff val="15000"/>
                      </a:prstClr>
                    </a:solidFill>
                  </a:endParaRPr>
                </a:p>
              </p:txBody>
            </p:sp>
          </p:grpSp>
        </p:grpSp>
      </p:grpSp>
      <p:pic>
        <p:nvPicPr>
          <p:cNvPr id="28" name="Picture 2" descr="C:\Users\AndrewA\Desktop\TNS_logo_rgb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13" y="6071836"/>
            <a:ext cx="504000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Bilde 6"/>
          <p:cNvPicPr>
            <a:picLocks noChangeAspect="1"/>
          </p:cNvPicPr>
          <p:nvPr userDrawn="1">
            <p:custDataLst>
              <p:tags r:id="rId1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880" y="6073064"/>
            <a:ext cx="858411" cy="163680"/>
          </a:xfrm>
          <a:prstGeom prst="rect">
            <a:avLst/>
          </a:prstGeom>
        </p:spPr>
      </p:pic>
      <p:sp>
        <p:nvSpPr>
          <p:cNvPr id="8" name="TekstSylinder 7"/>
          <p:cNvSpPr txBox="1"/>
          <p:nvPr userDrawn="1">
            <p:custDataLst>
              <p:tags r:id="rId15"/>
            </p:custDataLst>
          </p:nvPr>
        </p:nvSpPr>
        <p:spPr>
          <a:xfrm>
            <a:off x="1290880" y="6038139"/>
            <a:ext cx="3028726" cy="3847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endParaRPr lang="nb-NO" sz="1250" b="0" dirty="0" smtClean="0">
              <a:solidFill>
                <a:srgbClr val="232323"/>
              </a:solidFill>
              <a:latin typeface="Verdana"/>
            </a:endParaRPr>
          </a:p>
          <a:p>
            <a:r>
              <a:rPr lang="nb-NO" sz="1250" b="0" dirty="0" smtClean="0">
                <a:solidFill>
                  <a:srgbClr val="232323"/>
                </a:solidFill>
                <a:latin typeface="Verdana"/>
              </a:rPr>
              <a:t>Interbuss Q2 2012</a:t>
            </a:r>
          </a:p>
        </p:txBody>
      </p:sp>
      <p:sp>
        <p:nvSpPr>
          <p:cNvPr id="9" name="TekstSylinder 8"/>
          <p:cNvSpPr txBox="1"/>
          <p:nvPr userDrawn="1">
            <p:custDataLst>
              <p:tags r:id="rId16"/>
            </p:custDataLst>
          </p:nvPr>
        </p:nvSpPr>
        <p:spPr>
          <a:xfrm>
            <a:off x="1290880" y="6324879"/>
            <a:ext cx="2540000" cy="531000"/>
          </a:xfrm>
          <a:prstGeom prst="rect">
            <a:avLst/>
          </a:prstGeom>
          <a:noFill/>
        </p:spPr>
        <p:txBody>
          <a:bodyPr vert="horz" wrap="square" lIns="0" tIns="0" rIns="0" bIns="279400" rtlCol="0" anchor="b">
            <a:noAutofit/>
          </a:bodyPr>
          <a:lstStyle/>
          <a:p>
            <a:pPr>
              <a:lnSpc>
                <a:spcPct val="0"/>
              </a:lnSpc>
            </a:pPr>
            <a:r>
              <a:rPr lang="nb-NO" sz="750" b="0" dirty="0" smtClean="0">
                <a:solidFill>
                  <a:srgbClr val="232323"/>
                </a:solidFill>
                <a:latin typeface="Verdana"/>
              </a:rPr>
              <a:t>© TNS   </a:t>
            </a:r>
          </a:p>
        </p:txBody>
      </p:sp>
      <p:sp>
        <p:nvSpPr>
          <p:cNvPr id="10" name="TekstSylinder 9"/>
          <p:cNvSpPr txBox="1"/>
          <p:nvPr userDrawn="1">
            <p:custDataLst>
              <p:tags r:id="rId17"/>
            </p:custDataLst>
          </p:nvPr>
        </p:nvSpPr>
        <p:spPr>
          <a:xfrm>
            <a:off x="4686150" y="6486679"/>
            <a:ext cx="1905000" cy="11541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r"/>
            <a:endParaRPr lang="nb-NO" sz="750" b="0" dirty="0" smtClean="0">
              <a:solidFill>
                <a:srgbClr val="232323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095544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b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252413" indent="-252413" algn="l" defTabSz="914400" rtl="0" eaLnBrk="1" latinLnBrk="0" hangingPunct="1">
        <a:spcBef>
          <a:spcPct val="20000"/>
        </a:spcBef>
        <a:buFont typeface="Wingdings" pitchFamily="2" charset="2"/>
        <a:buChar char="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508000" indent="-255588" algn="l" defTabSz="914400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760413" indent="-252413" algn="l" defTabSz="914400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5751" y="1"/>
            <a:ext cx="8569324" cy="1031838"/>
          </a:xfrm>
          <a:prstGeom prst="rect">
            <a:avLst/>
          </a:prstGeom>
        </p:spPr>
        <p:txBody>
          <a:bodyPr vert="horz" lIns="0" tIns="208800" rIns="0" bIns="0" rtlCol="0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5750" y="1031837"/>
            <a:ext cx="8569324" cy="4035515"/>
          </a:xfrm>
          <a:prstGeom prst="rect">
            <a:avLst/>
          </a:prstGeom>
        </p:spPr>
        <p:txBody>
          <a:bodyPr vert="horz" lIns="0" tIns="21240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49607" y="6323838"/>
            <a:ext cx="505467" cy="25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cxnSp>
        <p:nvCxnSpPr>
          <p:cNvPr id="70" name="Straight Connector 69"/>
          <p:cNvCxnSpPr/>
          <p:nvPr>
            <p:custDataLst>
              <p:tags r:id="rId16"/>
            </p:custDataLst>
          </p:nvPr>
        </p:nvCxnSpPr>
        <p:spPr>
          <a:xfrm>
            <a:off x="282163" y="5946775"/>
            <a:ext cx="8572912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 45" hidden="1"/>
          <p:cNvGrpSpPr/>
          <p:nvPr/>
        </p:nvGrpSpPr>
        <p:grpSpPr>
          <a:xfrm>
            <a:off x="-1334173" y="-533456"/>
            <a:ext cx="10723183" cy="6493000"/>
            <a:chOff x="-1334173" y="-533456"/>
            <a:chExt cx="10723183" cy="6493000"/>
          </a:xfrm>
        </p:grpSpPr>
        <p:grpSp>
          <p:nvGrpSpPr>
            <p:cNvPr id="47" name="Group 13" hidden="1"/>
            <p:cNvGrpSpPr/>
            <p:nvPr userDrawn="1"/>
          </p:nvGrpSpPr>
          <p:grpSpPr>
            <a:xfrm>
              <a:off x="-1334173" y="1145470"/>
              <a:ext cx="1327930" cy="4814074"/>
              <a:chOff x="-1334173" y="1145470"/>
              <a:chExt cx="1327930" cy="4814074"/>
            </a:xfrm>
          </p:grpSpPr>
          <p:grpSp>
            <p:nvGrpSpPr>
              <p:cNvPr id="55" name="Group 7" hidden="1"/>
              <p:cNvGrpSpPr/>
              <p:nvPr userDrawn="1"/>
            </p:nvGrpSpPr>
            <p:grpSpPr>
              <a:xfrm>
                <a:off x="-1334173" y="4420483"/>
                <a:ext cx="1327930" cy="276999"/>
                <a:chOff x="-1334173" y="4420483"/>
                <a:chExt cx="1327930" cy="276999"/>
              </a:xfrm>
            </p:grpSpPr>
            <p:cxnSp>
              <p:nvCxnSpPr>
                <p:cNvPr id="65" name="Straight Connector 64" hidden="1"/>
                <p:cNvCxnSpPr/>
                <p:nvPr userDrawn="1"/>
              </p:nvCxnSpPr>
              <p:spPr>
                <a:xfrm>
                  <a:off x="-261843" y="4558982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6" name="TextBox 65" hidden="1"/>
                <p:cNvSpPr txBox="1"/>
                <p:nvPr userDrawn="1"/>
              </p:nvSpPr>
              <p:spPr>
                <a:xfrm>
                  <a:off x="-1334173" y="4420483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dirty="0" smtClean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Verdana"/>
                    </a:rPr>
                    <a:t>3.14</a:t>
                  </a:r>
                  <a:br>
                    <a:rPr lang="en-AU" sz="900" dirty="0" smtClean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Verdana"/>
                    </a:rPr>
                  </a:br>
                  <a:r>
                    <a:rPr lang="en-AU" sz="900" dirty="0" smtClean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Verdana"/>
                    </a:rPr>
                    <a:t>X AXIS</a:t>
                  </a:r>
                  <a:endParaRPr lang="en-AU" sz="90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Verdana"/>
                  </a:endParaRPr>
                </a:p>
              </p:txBody>
            </p:sp>
          </p:grpSp>
          <p:grpSp>
            <p:nvGrpSpPr>
              <p:cNvPr id="56" name="Group 55" hidden="1"/>
              <p:cNvGrpSpPr/>
              <p:nvPr userDrawn="1"/>
            </p:nvGrpSpPr>
            <p:grpSpPr>
              <a:xfrm>
                <a:off x="-1334173" y="5682545"/>
                <a:ext cx="1327930" cy="276999"/>
                <a:chOff x="-1334173" y="5682545"/>
                <a:chExt cx="1327930" cy="276999"/>
              </a:xfrm>
            </p:grpSpPr>
            <p:cxnSp>
              <p:nvCxnSpPr>
                <p:cNvPr id="63" name="Straight Connector 62" hidden="1"/>
                <p:cNvCxnSpPr/>
                <p:nvPr userDrawn="1"/>
              </p:nvCxnSpPr>
              <p:spPr>
                <a:xfrm>
                  <a:off x="-261843" y="5821044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4" name="TextBox 63" hidden="1"/>
                <p:cNvSpPr txBox="1"/>
                <p:nvPr userDrawn="1"/>
              </p:nvSpPr>
              <p:spPr>
                <a:xfrm>
                  <a:off x="-1334173" y="5682545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dirty="0" smtClean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Verdana"/>
                    </a:rPr>
                    <a:t>6.65</a:t>
                  </a:r>
                  <a:br>
                    <a:rPr lang="en-AU" sz="900" dirty="0" smtClean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Verdana"/>
                    </a:rPr>
                  </a:br>
                  <a:r>
                    <a:rPr lang="en-AU" sz="900" dirty="0" smtClean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Verdana"/>
                    </a:rPr>
                    <a:t>BASE MARGIN</a:t>
                  </a:r>
                  <a:endParaRPr lang="en-AU" sz="90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Verdana"/>
                  </a:endParaRPr>
                </a:p>
              </p:txBody>
            </p:sp>
          </p:grpSp>
          <p:grpSp>
            <p:nvGrpSpPr>
              <p:cNvPr id="57" name="Group 5" hidden="1"/>
              <p:cNvGrpSpPr/>
              <p:nvPr userDrawn="1"/>
            </p:nvGrpSpPr>
            <p:grpSpPr>
              <a:xfrm>
                <a:off x="-1334173" y="1145470"/>
                <a:ext cx="1327930" cy="276999"/>
                <a:chOff x="-1334173" y="1145470"/>
                <a:chExt cx="1327930" cy="276999"/>
              </a:xfrm>
            </p:grpSpPr>
            <p:cxnSp>
              <p:nvCxnSpPr>
                <p:cNvPr id="61" name="Straight Connector 60" hidden="1"/>
                <p:cNvCxnSpPr/>
                <p:nvPr userDrawn="1"/>
              </p:nvCxnSpPr>
              <p:spPr>
                <a:xfrm>
                  <a:off x="-261843" y="1283969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2" name="TextBox 61" hidden="1"/>
                <p:cNvSpPr txBox="1"/>
                <p:nvPr userDrawn="1"/>
              </p:nvSpPr>
              <p:spPr>
                <a:xfrm>
                  <a:off x="-1334173" y="1145470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dirty="0" smtClean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Verdana"/>
                    </a:rPr>
                    <a:t>5.95</a:t>
                  </a:r>
                </a:p>
                <a:p>
                  <a:pPr algn="ctr"/>
                  <a:r>
                    <a:rPr lang="en-AU" sz="900" dirty="0" smtClean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Verdana"/>
                    </a:rPr>
                    <a:t>TOP MARGIN</a:t>
                  </a:r>
                  <a:endParaRPr lang="en-AU" sz="90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Verdana"/>
                  </a:endParaRPr>
                </a:p>
              </p:txBody>
            </p:sp>
          </p:grpSp>
          <p:grpSp>
            <p:nvGrpSpPr>
              <p:cNvPr id="58" name="Group 8" hidden="1"/>
              <p:cNvGrpSpPr/>
              <p:nvPr userDrawn="1"/>
            </p:nvGrpSpPr>
            <p:grpSpPr>
              <a:xfrm>
                <a:off x="-1334173" y="1659820"/>
                <a:ext cx="1327930" cy="276999"/>
                <a:chOff x="-1334173" y="1659820"/>
                <a:chExt cx="1327930" cy="276999"/>
              </a:xfrm>
            </p:grpSpPr>
            <p:cxnSp>
              <p:nvCxnSpPr>
                <p:cNvPr id="59" name="Straight Connector 58" hidden="1"/>
                <p:cNvCxnSpPr/>
                <p:nvPr userDrawn="1"/>
              </p:nvCxnSpPr>
              <p:spPr>
                <a:xfrm>
                  <a:off x="-261843" y="1798319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0" name="TextBox 59" hidden="1"/>
                <p:cNvSpPr txBox="1"/>
                <p:nvPr userDrawn="1"/>
              </p:nvSpPr>
              <p:spPr>
                <a:xfrm>
                  <a:off x="-1334173" y="1659820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dirty="0" smtClean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Verdana"/>
                    </a:rPr>
                    <a:t>4.52</a:t>
                  </a:r>
                  <a:br>
                    <a:rPr lang="en-AU" sz="900" dirty="0" smtClean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Verdana"/>
                    </a:rPr>
                  </a:br>
                  <a:r>
                    <a:rPr lang="en-AU" sz="900" dirty="0" smtClean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Verdana"/>
                    </a:rPr>
                    <a:t>CHART TOP</a:t>
                  </a:r>
                  <a:endParaRPr lang="en-AU" sz="90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Verdana"/>
                  </a:endParaRPr>
                </a:p>
              </p:txBody>
            </p:sp>
          </p:grpSp>
        </p:grpSp>
        <p:grpSp>
          <p:nvGrpSpPr>
            <p:cNvPr id="48" name="Group 6" hidden="1"/>
            <p:cNvGrpSpPr/>
            <p:nvPr userDrawn="1"/>
          </p:nvGrpSpPr>
          <p:grpSpPr>
            <a:xfrm>
              <a:off x="-253905" y="-533456"/>
              <a:ext cx="9642915" cy="533456"/>
              <a:chOff x="-253905" y="-533456"/>
              <a:chExt cx="9642915" cy="533456"/>
            </a:xfrm>
          </p:grpSpPr>
          <p:grpSp>
            <p:nvGrpSpPr>
              <p:cNvPr id="49" name="Group 48" hidden="1"/>
              <p:cNvGrpSpPr/>
              <p:nvPr userDrawn="1"/>
            </p:nvGrpSpPr>
            <p:grpSpPr>
              <a:xfrm>
                <a:off x="-253905" y="-533456"/>
                <a:ext cx="1072330" cy="533456"/>
                <a:chOff x="-250415" y="-533456"/>
                <a:chExt cx="1072330" cy="533456"/>
              </a:xfrm>
            </p:grpSpPr>
            <p:cxnSp>
              <p:nvCxnSpPr>
                <p:cNvPr id="53" name="Straight Connector 52" hidden="1"/>
                <p:cNvCxnSpPr/>
                <p:nvPr userDrawn="1"/>
              </p:nvCxnSpPr>
              <p:spPr>
                <a:xfrm>
                  <a:off x="285750" y="-252000"/>
                  <a:ext cx="0" cy="25200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4" name="TextBox 53" hidden="1"/>
                <p:cNvSpPr txBox="1"/>
                <p:nvPr userDrawn="1"/>
              </p:nvSpPr>
              <p:spPr>
                <a:xfrm>
                  <a:off x="-250415" y="-533456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>
                  <a:defPPr>
                    <a:defRPr lang="en-AU"/>
                  </a:defPPr>
                  <a:lvl1pPr algn="ctr">
                    <a:defRPr sz="9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defRPr>
                  </a:lvl1pPr>
                </a:lstStyle>
                <a:p>
                  <a:r>
                    <a:rPr lang="en-AU" dirty="0" smtClean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</a:rPr>
                    <a:t>11.90</a:t>
                  </a:r>
                  <a:br>
                    <a:rPr lang="en-AU" dirty="0" smtClean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</a:rPr>
                  </a:br>
                  <a:r>
                    <a:rPr lang="en-AU" dirty="0" smtClean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</a:rPr>
                    <a:t>LEFT MARGIN</a:t>
                  </a:r>
                  <a:endParaRPr lang="en-AU" dirty="0">
                    <a:solidFill>
                      <a:prstClr val="black">
                        <a:lumMod val="85000"/>
                        <a:lumOff val="15000"/>
                      </a:prstClr>
                    </a:solidFill>
                  </a:endParaRPr>
                </a:p>
              </p:txBody>
            </p:sp>
          </p:grpSp>
          <p:grpSp>
            <p:nvGrpSpPr>
              <p:cNvPr id="50" name="Group 2" hidden="1"/>
              <p:cNvGrpSpPr/>
              <p:nvPr userDrawn="1"/>
            </p:nvGrpSpPr>
            <p:grpSpPr>
              <a:xfrm>
                <a:off x="8316680" y="-533456"/>
                <a:ext cx="1072330" cy="528999"/>
                <a:chOff x="7804969" y="-533456"/>
                <a:chExt cx="1072330" cy="528999"/>
              </a:xfrm>
            </p:grpSpPr>
            <p:cxnSp>
              <p:nvCxnSpPr>
                <p:cNvPr id="51" name="Straight Connector 50" hidden="1"/>
                <p:cNvCxnSpPr/>
                <p:nvPr userDrawn="1"/>
              </p:nvCxnSpPr>
              <p:spPr>
                <a:xfrm>
                  <a:off x="8341134" y="-256457"/>
                  <a:ext cx="0" cy="25200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2" name="TextBox 51" hidden="1"/>
                <p:cNvSpPr txBox="1"/>
                <p:nvPr userDrawn="1"/>
              </p:nvSpPr>
              <p:spPr>
                <a:xfrm>
                  <a:off x="7804969" y="-533456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>
                  <a:defPPr>
                    <a:defRPr lang="en-AU"/>
                  </a:defPPr>
                  <a:lvl1pPr algn="ctr">
                    <a:defRPr sz="9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defRPr>
                  </a:lvl1pPr>
                </a:lstStyle>
                <a:p>
                  <a:r>
                    <a:rPr lang="en-AU" dirty="0" smtClean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</a:rPr>
                    <a:t>11.90</a:t>
                  </a:r>
                </a:p>
                <a:p>
                  <a:r>
                    <a:rPr lang="en-AU" dirty="0" smtClean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</a:rPr>
                    <a:t>RIGHT MARGIN</a:t>
                  </a:r>
                  <a:endParaRPr lang="en-AU" dirty="0">
                    <a:solidFill>
                      <a:prstClr val="black">
                        <a:lumMod val="85000"/>
                        <a:lumOff val="15000"/>
                      </a:prstClr>
                    </a:solidFill>
                  </a:endParaRPr>
                </a:p>
              </p:txBody>
            </p:sp>
          </p:grpSp>
        </p:grpSp>
      </p:grpSp>
      <p:pic>
        <p:nvPicPr>
          <p:cNvPr id="29" name="Picture 2" descr="C:\Users\AndrewA\Desktop\TNS_logo_rgb.jp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13" y="6071836"/>
            <a:ext cx="504000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Bilde 14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565" y="6073064"/>
            <a:ext cx="1454736" cy="489097"/>
          </a:xfrm>
          <a:prstGeom prst="rect">
            <a:avLst/>
          </a:prstGeom>
        </p:spPr>
      </p:pic>
      <p:sp>
        <p:nvSpPr>
          <p:cNvPr id="5" name="TekstSylinder 4"/>
          <p:cNvSpPr txBox="1"/>
          <p:nvPr>
            <p:custDataLst>
              <p:tags r:id="rId18"/>
            </p:custDataLst>
          </p:nvPr>
        </p:nvSpPr>
        <p:spPr>
          <a:xfrm>
            <a:off x="1290880" y="6037200"/>
            <a:ext cx="3028726" cy="19236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r>
              <a:rPr lang="nb-NO" sz="1250" b="0" dirty="0" smtClean="0">
                <a:solidFill>
                  <a:srgbClr val="333333"/>
                </a:solidFill>
                <a:latin typeface="Verdana"/>
              </a:rPr>
              <a:t>Årsrapport internettbruk 2014</a:t>
            </a:r>
            <a:endParaRPr lang="nb-NO" sz="1250" b="0" dirty="0">
              <a:solidFill>
                <a:srgbClr val="333333"/>
              </a:solidFill>
              <a:latin typeface="Verdana"/>
            </a:endParaRPr>
          </a:p>
        </p:txBody>
      </p:sp>
      <p:sp>
        <p:nvSpPr>
          <p:cNvPr id="6" name="TekstSylinder 5"/>
          <p:cNvSpPr txBox="1"/>
          <p:nvPr>
            <p:custDataLst>
              <p:tags r:id="rId19"/>
            </p:custDataLst>
          </p:nvPr>
        </p:nvSpPr>
        <p:spPr>
          <a:xfrm>
            <a:off x="1290880" y="6324879"/>
            <a:ext cx="2540000" cy="531000"/>
          </a:xfrm>
          <a:prstGeom prst="rect">
            <a:avLst/>
          </a:prstGeom>
          <a:noFill/>
        </p:spPr>
        <p:txBody>
          <a:bodyPr vert="horz" lIns="0" tIns="0" rIns="0" bIns="279400" rtlCol="0" anchor="b">
            <a:noAutofit/>
          </a:bodyPr>
          <a:lstStyle/>
          <a:p>
            <a:pPr>
              <a:lnSpc>
                <a:spcPct val="0"/>
              </a:lnSpc>
            </a:pPr>
            <a:r>
              <a:rPr lang="nb-NO" sz="750" b="0" dirty="0" smtClean="0">
                <a:solidFill>
                  <a:srgbClr val="333333"/>
                </a:solidFill>
                <a:latin typeface="Verdana"/>
              </a:rPr>
              <a:t>© TNS </a:t>
            </a:r>
            <a:endParaRPr lang="nb-NO" sz="750" b="0" dirty="0">
              <a:solidFill>
                <a:srgbClr val="333333"/>
              </a:solidFill>
              <a:latin typeface="Verdana"/>
            </a:endParaRPr>
          </a:p>
        </p:txBody>
      </p:sp>
      <p:sp>
        <p:nvSpPr>
          <p:cNvPr id="7" name="TekstSylinder 6"/>
          <p:cNvSpPr txBox="1"/>
          <p:nvPr>
            <p:custDataLst>
              <p:tags r:id="rId20"/>
            </p:custDataLst>
          </p:nvPr>
        </p:nvSpPr>
        <p:spPr>
          <a:xfrm>
            <a:off x="4686150" y="6486679"/>
            <a:ext cx="1905000" cy="115416"/>
          </a:xfrm>
          <a:prstGeom prst="rect">
            <a:avLst/>
          </a:prstGeom>
          <a:noFill/>
        </p:spPr>
        <p:txBody>
          <a:bodyPr vert="horz" lIns="0" tIns="0" rIns="0" bIns="0" rtlCol="0" anchor="b">
            <a:spAutoFit/>
          </a:bodyPr>
          <a:lstStyle/>
          <a:p>
            <a:pPr algn="r"/>
            <a:endParaRPr lang="nb-NO" sz="750" b="0" dirty="0">
              <a:solidFill>
                <a:srgbClr val="333333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88567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  <p:sldLayoutId id="2147483843" r:id="rId13"/>
    <p:sldLayoutId id="2147483844" r:id="rId14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lang="en-US" sz="1600" b="0" kern="1200" dirty="0" smtClean="0">
          <a:solidFill>
            <a:srgbClr val="333333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b="1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defTabSz="914400" rtl="0" eaLnBrk="1" latinLnBrk="0" hangingPunct="1">
        <a:spcBef>
          <a:spcPct val="20000"/>
        </a:spcBef>
        <a:buFont typeface="Wingdings" pitchFamily="2" charset="2"/>
        <a:buChar char=""/>
        <a:defRPr sz="16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defTabSz="914400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defTabSz="914400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399" y="2851200"/>
            <a:ext cx="8570675" cy="766800"/>
          </a:xfrm>
          <a:prstGeom prst="rect">
            <a:avLst/>
          </a:prstGeom>
        </p:spPr>
        <p:txBody>
          <a:bodyPr vert="horz" lIns="0" tIns="36000" rIns="0" bIns="0" rtlCol="0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49607" y="6323838"/>
            <a:ext cx="505467" cy="25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cxnSp>
        <p:nvCxnSpPr>
          <p:cNvPr id="70" name="Straight Connector 69"/>
          <p:cNvCxnSpPr/>
          <p:nvPr>
            <p:custDataLst>
              <p:tags r:id="rId15"/>
            </p:custDataLst>
          </p:nvPr>
        </p:nvCxnSpPr>
        <p:spPr>
          <a:xfrm>
            <a:off x="282163" y="5946775"/>
            <a:ext cx="8572912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 48" hidden="1"/>
          <p:cNvGrpSpPr/>
          <p:nvPr/>
        </p:nvGrpSpPr>
        <p:grpSpPr>
          <a:xfrm>
            <a:off x="-1334173" y="-533456"/>
            <a:ext cx="10723183" cy="6493000"/>
            <a:chOff x="-1334173" y="-533456"/>
            <a:chExt cx="10723183" cy="6493000"/>
          </a:xfrm>
        </p:grpSpPr>
        <p:grpSp>
          <p:nvGrpSpPr>
            <p:cNvPr id="50" name="Group 13" hidden="1"/>
            <p:cNvGrpSpPr/>
            <p:nvPr userDrawn="1"/>
          </p:nvGrpSpPr>
          <p:grpSpPr>
            <a:xfrm>
              <a:off x="-1334173" y="1145470"/>
              <a:ext cx="1327930" cy="4814074"/>
              <a:chOff x="-1334173" y="1145470"/>
              <a:chExt cx="1327930" cy="4814074"/>
            </a:xfrm>
          </p:grpSpPr>
          <p:grpSp>
            <p:nvGrpSpPr>
              <p:cNvPr id="58" name="Group 7" hidden="1"/>
              <p:cNvGrpSpPr/>
              <p:nvPr userDrawn="1"/>
            </p:nvGrpSpPr>
            <p:grpSpPr>
              <a:xfrm>
                <a:off x="-1334173" y="4420483"/>
                <a:ext cx="1327930" cy="276999"/>
                <a:chOff x="-1334173" y="4420483"/>
                <a:chExt cx="1327930" cy="276999"/>
              </a:xfrm>
            </p:grpSpPr>
            <p:cxnSp>
              <p:nvCxnSpPr>
                <p:cNvPr id="68" name="Straight Connector 67" hidden="1"/>
                <p:cNvCxnSpPr/>
                <p:nvPr userDrawn="1"/>
              </p:nvCxnSpPr>
              <p:spPr>
                <a:xfrm>
                  <a:off x="-261843" y="4558982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9" name="TextBox 68" hidden="1"/>
                <p:cNvSpPr txBox="1"/>
                <p:nvPr userDrawn="1"/>
              </p:nvSpPr>
              <p:spPr>
                <a:xfrm>
                  <a:off x="-1334173" y="4420483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dirty="0" smtClean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Verdana"/>
                    </a:rPr>
                    <a:t>3.14</a:t>
                  </a:r>
                  <a:br>
                    <a:rPr lang="en-AU" sz="900" dirty="0" smtClean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Verdana"/>
                    </a:rPr>
                  </a:br>
                  <a:r>
                    <a:rPr lang="en-AU" sz="900" dirty="0" smtClean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Verdana"/>
                    </a:rPr>
                    <a:t>X AXIS</a:t>
                  </a:r>
                  <a:endParaRPr lang="en-AU" sz="90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Verdana"/>
                  </a:endParaRPr>
                </a:p>
              </p:txBody>
            </p:sp>
          </p:grpSp>
          <p:grpSp>
            <p:nvGrpSpPr>
              <p:cNvPr id="59" name="Group 58" hidden="1"/>
              <p:cNvGrpSpPr/>
              <p:nvPr userDrawn="1"/>
            </p:nvGrpSpPr>
            <p:grpSpPr>
              <a:xfrm>
                <a:off x="-1334173" y="5682545"/>
                <a:ext cx="1327930" cy="276999"/>
                <a:chOff x="-1334173" y="5682545"/>
                <a:chExt cx="1327930" cy="276999"/>
              </a:xfrm>
            </p:grpSpPr>
            <p:cxnSp>
              <p:nvCxnSpPr>
                <p:cNvPr id="66" name="Straight Connector 65" hidden="1"/>
                <p:cNvCxnSpPr/>
                <p:nvPr userDrawn="1"/>
              </p:nvCxnSpPr>
              <p:spPr>
                <a:xfrm>
                  <a:off x="-261843" y="5821044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7" name="TextBox 66" hidden="1"/>
                <p:cNvSpPr txBox="1"/>
                <p:nvPr userDrawn="1"/>
              </p:nvSpPr>
              <p:spPr>
                <a:xfrm>
                  <a:off x="-1334173" y="5682545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dirty="0" smtClean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Verdana"/>
                    </a:rPr>
                    <a:t>6.65</a:t>
                  </a:r>
                  <a:br>
                    <a:rPr lang="en-AU" sz="900" dirty="0" smtClean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Verdana"/>
                    </a:rPr>
                  </a:br>
                  <a:r>
                    <a:rPr lang="en-AU" sz="900" dirty="0" smtClean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Verdana"/>
                    </a:rPr>
                    <a:t>BASE MARGIN</a:t>
                  </a:r>
                  <a:endParaRPr lang="en-AU" sz="90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Verdana"/>
                  </a:endParaRPr>
                </a:p>
              </p:txBody>
            </p:sp>
          </p:grpSp>
          <p:grpSp>
            <p:nvGrpSpPr>
              <p:cNvPr id="60" name="Group 5" hidden="1"/>
              <p:cNvGrpSpPr/>
              <p:nvPr userDrawn="1"/>
            </p:nvGrpSpPr>
            <p:grpSpPr>
              <a:xfrm>
                <a:off x="-1334173" y="1145470"/>
                <a:ext cx="1327930" cy="276999"/>
                <a:chOff x="-1334173" y="1145470"/>
                <a:chExt cx="1327930" cy="276999"/>
              </a:xfrm>
            </p:grpSpPr>
            <p:cxnSp>
              <p:nvCxnSpPr>
                <p:cNvPr id="64" name="Straight Connector 63" hidden="1"/>
                <p:cNvCxnSpPr/>
                <p:nvPr userDrawn="1"/>
              </p:nvCxnSpPr>
              <p:spPr>
                <a:xfrm>
                  <a:off x="-261843" y="1283969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5" name="TextBox 64" hidden="1"/>
                <p:cNvSpPr txBox="1"/>
                <p:nvPr userDrawn="1"/>
              </p:nvSpPr>
              <p:spPr>
                <a:xfrm>
                  <a:off x="-1334173" y="1145470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dirty="0" smtClean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Verdana"/>
                    </a:rPr>
                    <a:t>5.95</a:t>
                  </a:r>
                </a:p>
                <a:p>
                  <a:pPr algn="ctr"/>
                  <a:r>
                    <a:rPr lang="en-AU" sz="900" dirty="0" smtClean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Verdana"/>
                    </a:rPr>
                    <a:t>TOP MARGIN</a:t>
                  </a:r>
                  <a:endParaRPr lang="en-AU" sz="90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Verdana"/>
                  </a:endParaRPr>
                </a:p>
              </p:txBody>
            </p:sp>
          </p:grpSp>
          <p:grpSp>
            <p:nvGrpSpPr>
              <p:cNvPr id="61" name="Group 8" hidden="1"/>
              <p:cNvGrpSpPr/>
              <p:nvPr userDrawn="1"/>
            </p:nvGrpSpPr>
            <p:grpSpPr>
              <a:xfrm>
                <a:off x="-1334173" y="1659820"/>
                <a:ext cx="1327930" cy="276999"/>
                <a:chOff x="-1334173" y="1659820"/>
                <a:chExt cx="1327930" cy="276999"/>
              </a:xfrm>
            </p:grpSpPr>
            <p:cxnSp>
              <p:nvCxnSpPr>
                <p:cNvPr id="62" name="Straight Connector 61" hidden="1"/>
                <p:cNvCxnSpPr/>
                <p:nvPr userDrawn="1"/>
              </p:nvCxnSpPr>
              <p:spPr>
                <a:xfrm>
                  <a:off x="-261843" y="1798319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3" name="TextBox 62" hidden="1"/>
                <p:cNvSpPr txBox="1"/>
                <p:nvPr userDrawn="1"/>
              </p:nvSpPr>
              <p:spPr>
                <a:xfrm>
                  <a:off x="-1334173" y="1659820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dirty="0" smtClean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Verdana"/>
                    </a:rPr>
                    <a:t>4.52</a:t>
                  </a:r>
                  <a:br>
                    <a:rPr lang="en-AU" sz="900" dirty="0" smtClean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Verdana"/>
                    </a:rPr>
                  </a:br>
                  <a:r>
                    <a:rPr lang="en-AU" sz="900" dirty="0" smtClean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Verdana"/>
                    </a:rPr>
                    <a:t>CHART TOP</a:t>
                  </a:r>
                  <a:endParaRPr lang="en-AU" sz="90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Verdana"/>
                  </a:endParaRPr>
                </a:p>
              </p:txBody>
            </p:sp>
          </p:grpSp>
        </p:grpSp>
        <p:grpSp>
          <p:nvGrpSpPr>
            <p:cNvPr id="51" name="Group 6" hidden="1"/>
            <p:cNvGrpSpPr/>
            <p:nvPr userDrawn="1"/>
          </p:nvGrpSpPr>
          <p:grpSpPr>
            <a:xfrm>
              <a:off x="-253905" y="-533456"/>
              <a:ext cx="9642915" cy="533456"/>
              <a:chOff x="-253905" y="-533456"/>
              <a:chExt cx="9642915" cy="533456"/>
            </a:xfrm>
          </p:grpSpPr>
          <p:grpSp>
            <p:nvGrpSpPr>
              <p:cNvPr id="52" name="Group 51" hidden="1"/>
              <p:cNvGrpSpPr/>
              <p:nvPr userDrawn="1"/>
            </p:nvGrpSpPr>
            <p:grpSpPr>
              <a:xfrm>
                <a:off x="-253905" y="-533456"/>
                <a:ext cx="1072330" cy="533456"/>
                <a:chOff x="-250415" y="-533456"/>
                <a:chExt cx="1072330" cy="533456"/>
              </a:xfrm>
            </p:grpSpPr>
            <p:cxnSp>
              <p:nvCxnSpPr>
                <p:cNvPr id="56" name="Straight Connector 55" hidden="1"/>
                <p:cNvCxnSpPr/>
                <p:nvPr userDrawn="1"/>
              </p:nvCxnSpPr>
              <p:spPr>
                <a:xfrm>
                  <a:off x="285750" y="-252000"/>
                  <a:ext cx="0" cy="25200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7" name="TextBox 56" hidden="1"/>
                <p:cNvSpPr txBox="1"/>
                <p:nvPr userDrawn="1"/>
              </p:nvSpPr>
              <p:spPr>
                <a:xfrm>
                  <a:off x="-250415" y="-533456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>
                  <a:defPPr>
                    <a:defRPr lang="en-AU"/>
                  </a:defPPr>
                  <a:lvl1pPr algn="ctr">
                    <a:defRPr sz="9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defRPr>
                  </a:lvl1pPr>
                </a:lstStyle>
                <a:p>
                  <a:r>
                    <a:rPr lang="en-AU" dirty="0" smtClean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</a:rPr>
                    <a:t>11.90</a:t>
                  </a:r>
                  <a:br>
                    <a:rPr lang="en-AU" dirty="0" smtClean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</a:rPr>
                  </a:br>
                  <a:r>
                    <a:rPr lang="en-AU" dirty="0" smtClean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</a:rPr>
                    <a:t>LEFT MARGIN</a:t>
                  </a:r>
                  <a:endParaRPr lang="en-AU" dirty="0">
                    <a:solidFill>
                      <a:prstClr val="black">
                        <a:lumMod val="85000"/>
                        <a:lumOff val="15000"/>
                      </a:prstClr>
                    </a:solidFill>
                  </a:endParaRPr>
                </a:p>
              </p:txBody>
            </p:sp>
          </p:grpSp>
          <p:grpSp>
            <p:nvGrpSpPr>
              <p:cNvPr id="53" name="Group 2" hidden="1"/>
              <p:cNvGrpSpPr/>
              <p:nvPr userDrawn="1"/>
            </p:nvGrpSpPr>
            <p:grpSpPr>
              <a:xfrm>
                <a:off x="8316680" y="-533456"/>
                <a:ext cx="1072330" cy="528999"/>
                <a:chOff x="7804969" y="-533456"/>
                <a:chExt cx="1072330" cy="528999"/>
              </a:xfrm>
            </p:grpSpPr>
            <p:cxnSp>
              <p:nvCxnSpPr>
                <p:cNvPr id="54" name="Straight Connector 53" hidden="1"/>
                <p:cNvCxnSpPr/>
                <p:nvPr userDrawn="1"/>
              </p:nvCxnSpPr>
              <p:spPr>
                <a:xfrm>
                  <a:off x="8341134" y="-256457"/>
                  <a:ext cx="0" cy="25200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5" name="TextBox 54" hidden="1"/>
                <p:cNvSpPr txBox="1"/>
                <p:nvPr userDrawn="1"/>
              </p:nvSpPr>
              <p:spPr>
                <a:xfrm>
                  <a:off x="7804969" y="-533456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>
                  <a:defPPr>
                    <a:defRPr lang="en-AU"/>
                  </a:defPPr>
                  <a:lvl1pPr algn="ctr">
                    <a:defRPr sz="9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defRPr>
                  </a:lvl1pPr>
                </a:lstStyle>
                <a:p>
                  <a:r>
                    <a:rPr lang="en-AU" dirty="0" smtClean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</a:rPr>
                    <a:t>11.90</a:t>
                  </a:r>
                </a:p>
                <a:p>
                  <a:r>
                    <a:rPr lang="en-AU" dirty="0" smtClean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</a:rPr>
                    <a:t>RIGHT MARGIN</a:t>
                  </a:r>
                  <a:endParaRPr lang="en-AU" dirty="0">
                    <a:solidFill>
                      <a:prstClr val="black">
                        <a:lumMod val="85000"/>
                        <a:lumOff val="15000"/>
                      </a:prstClr>
                    </a:solidFill>
                  </a:endParaRPr>
                </a:p>
              </p:txBody>
            </p:sp>
          </p:grpSp>
        </p:grpSp>
      </p:grpSp>
      <p:pic>
        <p:nvPicPr>
          <p:cNvPr id="28" name="Picture 2" descr="C:\Users\AndrewA\Desktop\TNS_logo_rgb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13" y="6071836"/>
            <a:ext cx="504000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Bilde 13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565" y="6073064"/>
            <a:ext cx="1454736" cy="489097"/>
          </a:xfrm>
          <a:prstGeom prst="rect">
            <a:avLst/>
          </a:prstGeom>
        </p:spPr>
      </p:pic>
      <p:sp>
        <p:nvSpPr>
          <p:cNvPr id="3" name="TekstSylinder 2"/>
          <p:cNvSpPr txBox="1"/>
          <p:nvPr>
            <p:custDataLst>
              <p:tags r:id="rId17"/>
            </p:custDataLst>
          </p:nvPr>
        </p:nvSpPr>
        <p:spPr>
          <a:xfrm>
            <a:off x="1290880" y="6037200"/>
            <a:ext cx="3028726" cy="192360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nb-NO" sz="1250" b="0" dirty="0" smtClean="0">
                <a:solidFill>
                  <a:srgbClr val="333333"/>
                </a:solidFill>
                <a:latin typeface="Verdana"/>
              </a:rPr>
              <a:t>Årsrapport internettbruk 2014</a:t>
            </a:r>
          </a:p>
        </p:txBody>
      </p:sp>
      <p:sp>
        <p:nvSpPr>
          <p:cNvPr id="5" name="TekstSylinder 4"/>
          <p:cNvSpPr txBox="1"/>
          <p:nvPr>
            <p:custDataLst>
              <p:tags r:id="rId18"/>
            </p:custDataLst>
          </p:nvPr>
        </p:nvSpPr>
        <p:spPr>
          <a:xfrm>
            <a:off x="1290880" y="6324879"/>
            <a:ext cx="2540000" cy="531000"/>
          </a:xfrm>
          <a:prstGeom prst="rect">
            <a:avLst/>
          </a:prstGeom>
          <a:noFill/>
        </p:spPr>
        <p:txBody>
          <a:bodyPr vert="horz" wrap="square" lIns="0" tIns="0" rIns="0" bIns="279400" rtlCol="0" anchor="b">
            <a:noAutofit/>
          </a:bodyPr>
          <a:lstStyle/>
          <a:p>
            <a:pPr>
              <a:lnSpc>
                <a:spcPct val="0"/>
              </a:lnSpc>
            </a:pPr>
            <a:r>
              <a:rPr lang="nb-NO" sz="750" b="0" dirty="0" smtClean="0">
                <a:solidFill>
                  <a:srgbClr val="333333"/>
                </a:solidFill>
                <a:latin typeface="Verdana"/>
              </a:rPr>
              <a:t>© TNS </a:t>
            </a:r>
          </a:p>
        </p:txBody>
      </p:sp>
      <p:sp>
        <p:nvSpPr>
          <p:cNvPr id="6" name="TekstSylinder 5"/>
          <p:cNvSpPr txBox="1"/>
          <p:nvPr>
            <p:custDataLst>
              <p:tags r:id="rId19"/>
            </p:custDataLst>
          </p:nvPr>
        </p:nvSpPr>
        <p:spPr>
          <a:xfrm>
            <a:off x="4686150" y="6486679"/>
            <a:ext cx="1905000" cy="115416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spAutoFit/>
          </a:bodyPr>
          <a:lstStyle/>
          <a:p>
            <a:pPr algn="r"/>
            <a:endParaRPr lang="nb-NO" sz="750" b="0" dirty="0" smtClean="0">
              <a:solidFill>
                <a:srgbClr val="333333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249340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  <p:sldLayoutId id="2147483858" r:id="rId12"/>
    <p:sldLayoutId id="2147483859" r:id="rId13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b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252413" indent="-252413" algn="l" defTabSz="914400" rtl="0" eaLnBrk="1" latinLnBrk="0" hangingPunct="1">
        <a:spcBef>
          <a:spcPct val="20000"/>
        </a:spcBef>
        <a:buFont typeface="Wingdings" pitchFamily="2" charset="2"/>
        <a:buChar char="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508000" indent="-255588" algn="l" defTabSz="914400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760413" indent="-252413" algn="l" defTabSz="914400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C:\Users\AndrewA\Desktop\TNS_logo_rgb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13" y="6071836"/>
            <a:ext cx="504000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1813" y="0"/>
            <a:ext cx="8573262" cy="1284971"/>
          </a:xfrm>
          <a:prstGeom prst="rect">
            <a:avLst/>
          </a:prstGeom>
        </p:spPr>
        <p:txBody>
          <a:bodyPr vert="horz" lIns="0" tIns="208800" rIns="0" bIns="0" rtlCol="0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49607" y="6323838"/>
            <a:ext cx="505467" cy="25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cxnSp>
        <p:nvCxnSpPr>
          <p:cNvPr id="70" name="Straight Connector 69"/>
          <p:cNvCxnSpPr/>
          <p:nvPr>
            <p:custDataLst>
              <p:tags r:id="rId12"/>
            </p:custDataLst>
          </p:nvPr>
        </p:nvCxnSpPr>
        <p:spPr>
          <a:xfrm>
            <a:off x="282163" y="5946775"/>
            <a:ext cx="8572912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 48"/>
          <p:cNvGrpSpPr/>
          <p:nvPr/>
        </p:nvGrpSpPr>
        <p:grpSpPr>
          <a:xfrm>
            <a:off x="-1334173" y="-533456"/>
            <a:ext cx="10723183" cy="6493000"/>
            <a:chOff x="-1334173" y="-533456"/>
            <a:chExt cx="10723183" cy="6493000"/>
          </a:xfrm>
        </p:grpSpPr>
        <p:grpSp>
          <p:nvGrpSpPr>
            <p:cNvPr id="50" name="Group 13"/>
            <p:cNvGrpSpPr/>
            <p:nvPr userDrawn="1"/>
          </p:nvGrpSpPr>
          <p:grpSpPr>
            <a:xfrm>
              <a:off x="-1334173" y="1145470"/>
              <a:ext cx="1327930" cy="4814074"/>
              <a:chOff x="-1334173" y="1145470"/>
              <a:chExt cx="1327930" cy="4814074"/>
            </a:xfrm>
          </p:grpSpPr>
          <p:grpSp>
            <p:nvGrpSpPr>
              <p:cNvPr id="58" name="Group 7"/>
              <p:cNvGrpSpPr/>
              <p:nvPr userDrawn="1"/>
            </p:nvGrpSpPr>
            <p:grpSpPr>
              <a:xfrm>
                <a:off x="-1334173" y="4420483"/>
                <a:ext cx="1327930" cy="276999"/>
                <a:chOff x="-1334173" y="4420483"/>
                <a:chExt cx="1327930" cy="276999"/>
              </a:xfrm>
            </p:grpSpPr>
            <p:cxnSp>
              <p:nvCxnSpPr>
                <p:cNvPr id="68" name="Straight Connector 67"/>
                <p:cNvCxnSpPr/>
                <p:nvPr userDrawn="1"/>
              </p:nvCxnSpPr>
              <p:spPr>
                <a:xfrm>
                  <a:off x="-261843" y="4558982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9" name="TextBox 68"/>
                <p:cNvSpPr txBox="1"/>
                <p:nvPr userDrawn="1"/>
              </p:nvSpPr>
              <p:spPr>
                <a:xfrm>
                  <a:off x="-1334173" y="4420483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dirty="0" smtClean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Verdana"/>
                    </a:rPr>
                    <a:t>3.14</a:t>
                  </a:r>
                  <a:br>
                    <a:rPr lang="en-AU" sz="900" dirty="0" smtClean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Verdana"/>
                    </a:rPr>
                  </a:br>
                  <a:r>
                    <a:rPr lang="en-AU" sz="900" dirty="0" smtClean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Verdana"/>
                    </a:rPr>
                    <a:t>X AXIS</a:t>
                  </a:r>
                  <a:endParaRPr lang="en-AU" sz="90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Verdana"/>
                  </a:endParaRPr>
                </a:p>
              </p:txBody>
            </p:sp>
          </p:grpSp>
          <p:grpSp>
            <p:nvGrpSpPr>
              <p:cNvPr id="59" name="Group 58"/>
              <p:cNvGrpSpPr/>
              <p:nvPr userDrawn="1"/>
            </p:nvGrpSpPr>
            <p:grpSpPr>
              <a:xfrm>
                <a:off x="-1334173" y="5682545"/>
                <a:ext cx="1327930" cy="276999"/>
                <a:chOff x="-1334173" y="5682545"/>
                <a:chExt cx="1327930" cy="276999"/>
              </a:xfrm>
            </p:grpSpPr>
            <p:cxnSp>
              <p:nvCxnSpPr>
                <p:cNvPr id="66" name="Straight Connector 65"/>
                <p:cNvCxnSpPr/>
                <p:nvPr userDrawn="1"/>
              </p:nvCxnSpPr>
              <p:spPr>
                <a:xfrm>
                  <a:off x="-261843" y="5821044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7" name="TextBox 66"/>
                <p:cNvSpPr txBox="1"/>
                <p:nvPr userDrawn="1"/>
              </p:nvSpPr>
              <p:spPr>
                <a:xfrm>
                  <a:off x="-1334173" y="5682545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dirty="0" smtClean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Verdana"/>
                    </a:rPr>
                    <a:t>6.65</a:t>
                  </a:r>
                  <a:br>
                    <a:rPr lang="en-AU" sz="900" dirty="0" smtClean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Verdana"/>
                    </a:rPr>
                  </a:br>
                  <a:r>
                    <a:rPr lang="en-AU" sz="900" dirty="0" smtClean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Verdana"/>
                    </a:rPr>
                    <a:t>BASE MARGIN</a:t>
                  </a:r>
                  <a:endParaRPr lang="en-AU" sz="90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Verdana"/>
                  </a:endParaRPr>
                </a:p>
              </p:txBody>
            </p:sp>
          </p:grpSp>
          <p:grpSp>
            <p:nvGrpSpPr>
              <p:cNvPr id="60" name="Group 5"/>
              <p:cNvGrpSpPr/>
              <p:nvPr userDrawn="1"/>
            </p:nvGrpSpPr>
            <p:grpSpPr>
              <a:xfrm>
                <a:off x="-1334173" y="1145470"/>
                <a:ext cx="1327930" cy="276999"/>
                <a:chOff x="-1334173" y="1145470"/>
                <a:chExt cx="1327930" cy="276999"/>
              </a:xfrm>
            </p:grpSpPr>
            <p:cxnSp>
              <p:nvCxnSpPr>
                <p:cNvPr id="64" name="Straight Connector 63"/>
                <p:cNvCxnSpPr/>
                <p:nvPr userDrawn="1"/>
              </p:nvCxnSpPr>
              <p:spPr>
                <a:xfrm>
                  <a:off x="-261843" y="1283969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5" name="TextBox 64"/>
                <p:cNvSpPr txBox="1"/>
                <p:nvPr userDrawn="1"/>
              </p:nvSpPr>
              <p:spPr>
                <a:xfrm>
                  <a:off x="-1334173" y="1145470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dirty="0" smtClean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Verdana"/>
                    </a:rPr>
                    <a:t>5.95</a:t>
                  </a:r>
                </a:p>
                <a:p>
                  <a:pPr algn="ctr"/>
                  <a:r>
                    <a:rPr lang="en-AU" sz="900" dirty="0" smtClean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Verdana"/>
                    </a:rPr>
                    <a:t>TOP MARGIN</a:t>
                  </a:r>
                  <a:endParaRPr lang="en-AU" sz="90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Verdana"/>
                  </a:endParaRPr>
                </a:p>
              </p:txBody>
            </p:sp>
          </p:grpSp>
          <p:grpSp>
            <p:nvGrpSpPr>
              <p:cNvPr id="61" name="Group 8"/>
              <p:cNvGrpSpPr/>
              <p:nvPr userDrawn="1"/>
            </p:nvGrpSpPr>
            <p:grpSpPr>
              <a:xfrm>
                <a:off x="-1334173" y="1659820"/>
                <a:ext cx="1327930" cy="276999"/>
                <a:chOff x="-1334173" y="1659820"/>
                <a:chExt cx="1327930" cy="276999"/>
              </a:xfrm>
            </p:grpSpPr>
            <p:cxnSp>
              <p:nvCxnSpPr>
                <p:cNvPr id="62" name="Straight Connector 61"/>
                <p:cNvCxnSpPr/>
                <p:nvPr userDrawn="1"/>
              </p:nvCxnSpPr>
              <p:spPr>
                <a:xfrm>
                  <a:off x="-261843" y="1798319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3" name="TextBox 62"/>
                <p:cNvSpPr txBox="1"/>
                <p:nvPr userDrawn="1"/>
              </p:nvSpPr>
              <p:spPr>
                <a:xfrm>
                  <a:off x="-1334173" y="1659820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dirty="0" smtClean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Verdana"/>
                    </a:rPr>
                    <a:t>4.52</a:t>
                  </a:r>
                  <a:br>
                    <a:rPr lang="en-AU" sz="900" dirty="0" smtClean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Verdana"/>
                    </a:rPr>
                  </a:br>
                  <a:r>
                    <a:rPr lang="en-AU" sz="900" dirty="0" smtClean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Verdana"/>
                    </a:rPr>
                    <a:t>CHART TOP</a:t>
                  </a:r>
                  <a:endParaRPr lang="en-AU" sz="90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Verdana"/>
                  </a:endParaRPr>
                </a:p>
              </p:txBody>
            </p:sp>
          </p:grpSp>
        </p:grpSp>
        <p:grpSp>
          <p:nvGrpSpPr>
            <p:cNvPr id="51" name="Group 6"/>
            <p:cNvGrpSpPr/>
            <p:nvPr userDrawn="1"/>
          </p:nvGrpSpPr>
          <p:grpSpPr>
            <a:xfrm>
              <a:off x="-253905" y="-533456"/>
              <a:ext cx="9642915" cy="533456"/>
              <a:chOff x="-253905" y="-533456"/>
              <a:chExt cx="9642915" cy="533456"/>
            </a:xfrm>
          </p:grpSpPr>
          <p:grpSp>
            <p:nvGrpSpPr>
              <p:cNvPr id="52" name="Group 51"/>
              <p:cNvGrpSpPr/>
              <p:nvPr userDrawn="1"/>
            </p:nvGrpSpPr>
            <p:grpSpPr>
              <a:xfrm>
                <a:off x="-253905" y="-533456"/>
                <a:ext cx="1072330" cy="533456"/>
                <a:chOff x="-250415" y="-533456"/>
                <a:chExt cx="1072330" cy="533456"/>
              </a:xfrm>
            </p:grpSpPr>
            <p:cxnSp>
              <p:nvCxnSpPr>
                <p:cNvPr id="56" name="Straight Connector 55"/>
                <p:cNvCxnSpPr/>
                <p:nvPr userDrawn="1"/>
              </p:nvCxnSpPr>
              <p:spPr>
                <a:xfrm>
                  <a:off x="285750" y="-252000"/>
                  <a:ext cx="0" cy="25200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7" name="TextBox 56"/>
                <p:cNvSpPr txBox="1"/>
                <p:nvPr userDrawn="1"/>
              </p:nvSpPr>
              <p:spPr>
                <a:xfrm>
                  <a:off x="-250415" y="-533456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>
                  <a:defPPr>
                    <a:defRPr lang="en-AU"/>
                  </a:defPPr>
                  <a:lvl1pPr algn="ctr">
                    <a:defRPr sz="9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defRPr>
                  </a:lvl1pPr>
                </a:lstStyle>
                <a:p>
                  <a:r>
                    <a:rPr lang="en-AU" dirty="0" smtClean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</a:rPr>
                    <a:t>11.90</a:t>
                  </a:r>
                  <a:br>
                    <a:rPr lang="en-AU" dirty="0" smtClean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</a:rPr>
                  </a:br>
                  <a:r>
                    <a:rPr lang="en-AU" dirty="0" smtClean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</a:rPr>
                    <a:t>LEFT MARGIN</a:t>
                  </a:r>
                  <a:endParaRPr lang="en-AU" dirty="0">
                    <a:solidFill>
                      <a:prstClr val="black">
                        <a:lumMod val="85000"/>
                        <a:lumOff val="15000"/>
                      </a:prstClr>
                    </a:solidFill>
                  </a:endParaRPr>
                </a:p>
              </p:txBody>
            </p:sp>
          </p:grpSp>
          <p:grpSp>
            <p:nvGrpSpPr>
              <p:cNvPr id="53" name="Group 2"/>
              <p:cNvGrpSpPr/>
              <p:nvPr userDrawn="1"/>
            </p:nvGrpSpPr>
            <p:grpSpPr>
              <a:xfrm>
                <a:off x="8316680" y="-533456"/>
                <a:ext cx="1072330" cy="528999"/>
                <a:chOff x="7804969" y="-533456"/>
                <a:chExt cx="1072330" cy="528999"/>
              </a:xfrm>
            </p:grpSpPr>
            <p:cxnSp>
              <p:nvCxnSpPr>
                <p:cNvPr id="54" name="Straight Connector 53"/>
                <p:cNvCxnSpPr/>
                <p:nvPr userDrawn="1"/>
              </p:nvCxnSpPr>
              <p:spPr>
                <a:xfrm>
                  <a:off x="8341134" y="-256457"/>
                  <a:ext cx="0" cy="25200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5" name="TextBox 54"/>
                <p:cNvSpPr txBox="1"/>
                <p:nvPr userDrawn="1"/>
              </p:nvSpPr>
              <p:spPr>
                <a:xfrm>
                  <a:off x="7804969" y="-533456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>
                  <a:defPPr>
                    <a:defRPr lang="en-AU"/>
                  </a:defPPr>
                  <a:lvl1pPr algn="ctr">
                    <a:defRPr sz="9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defRPr>
                  </a:lvl1pPr>
                </a:lstStyle>
                <a:p>
                  <a:r>
                    <a:rPr lang="en-AU" dirty="0" smtClean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</a:rPr>
                    <a:t>11.90</a:t>
                  </a:r>
                </a:p>
                <a:p>
                  <a:r>
                    <a:rPr lang="en-AU" dirty="0" smtClean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</a:rPr>
                    <a:t>RIGHT MARGIN</a:t>
                  </a:r>
                  <a:endParaRPr lang="en-AU" dirty="0">
                    <a:solidFill>
                      <a:prstClr val="black">
                        <a:lumMod val="85000"/>
                        <a:lumOff val="15000"/>
                      </a:prstClr>
                    </a:solidFill>
                  </a:endParaRPr>
                </a:p>
              </p:txBody>
            </p:sp>
          </p:grpSp>
        </p:grpSp>
      </p:grpSp>
      <p:sp>
        <p:nvSpPr>
          <p:cNvPr id="11" name="TekstSylinder 10"/>
          <p:cNvSpPr txBox="1"/>
          <p:nvPr userDrawn="1">
            <p:custDataLst>
              <p:tags r:id="rId13"/>
            </p:custDataLst>
          </p:nvPr>
        </p:nvSpPr>
        <p:spPr>
          <a:xfrm>
            <a:off x="4686150" y="6486679"/>
            <a:ext cx="1905000" cy="11541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r"/>
            <a:endParaRPr lang="nb-NO" sz="750" b="0" dirty="0" smtClean="0">
              <a:solidFill>
                <a:srgbClr val="232323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369722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b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252413" indent="-252413" algn="l" defTabSz="914400" rtl="0" eaLnBrk="1" latinLnBrk="0" hangingPunct="1">
        <a:spcBef>
          <a:spcPct val="20000"/>
        </a:spcBef>
        <a:buFont typeface="Wingdings" pitchFamily="2" charset="2"/>
        <a:buChar char="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508000" indent="-255588" algn="l" defTabSz="914400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760413" indent="-252413" algn="l" defTabSz="914400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399" y="2851200"/>
            <a:ext cx="8570675" cy="766800"/>
          </a:xfrm>
          <a:prstGeom prst="rect">
            <a:avLst/>
          </a:prstGeom>
        </p:spPr>
        <p:txBody>
          <a:bodyPr vert="horz" lIns="0" tIns="36000" rIns="0" bIns="0" rtlCol="0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49607" y="6323838"/>
            <a:ext cx="505467" cy="25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cxnSp>
        <p:nvCxnSpPr>
          <p:cNvPr id="70" name="Straight Connector 69"/>
          <p:cNvCxnSpPr/>
          <p:nvPr>
            <p:custDataLst>
              <p:tags r:id="rId14"/>
            </p:custDataLst>
          </p:nvPr>
        </p:nvCxnSpPr>
        <p:spPr>
          <a:xfrm>
            <a:off x="282163" y="5946775"/>
            <a:ext cx="8572912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 48"/>
          <p:cNvGrpSpPr/>
          <p:nvPr/>
        </p:nvGrpSpPr>
        <p:grpSpPr>
          <a:xfrm>
            <a:off x="-1334173" y="-533456"/>
            <a:ext cx="10723183" cy="6493000"/>
            <a:chOff x="-1334173" y="-533456"/>
            <a:chExt cx="10723183" cy="6493000"/>
          </a:xfrm>
        </p:grpSpPr>
        <p:grpSp>
          <p:nvGrpSpPr>
            <p:cNvPr id="50" name="Group 13"/>
            <p:cNvGrpSpPr/>
            <p:nvPr userDrawn="1"/>
          </p:nvGrpSpPr>
          <p:grpSpPr>
            <a:xfrm>
              <a:off x="-1334173" y="1145470"/>
              <a:ext cx="1327930" cy="4814074"/>
              <a:chOff x="-1334173" y="1145470"/>
              <a:chExt cx="1327930" cy="4814074"/>
            </a:xfrm>
          </p:grpSpPr>
          <p:grpSp>
            <p:nvGrpSpPr>
              <p:cNvPr id="58" name="Group 7"/>
              <p:cNvGrpSpPr/>
              <p:nvPr userDrawn="1"/>
            </p:nvGrpSpPr>
            <p:grpSpPr>
              <a:xfrm>
                <a:off x="-1334173" y="4420483"/>
                <a:ext cx="1327930" cy="276999"/>
                <a:chOff x="-1334173" y="4420483"/>
                <a:chExt cx="1327930" cy="276999"/>
              </a:xfrm>
            </p:grpSpPr>
            <p:cxnSp>
              <p:nvCxnSpPr>
                <p:cNvPr id="68" name="Straight Connector 67"/>
                <p:cNvCxnSpPr/>
                <p:nvPr userDrawn="1"/>
              </p:nvCxnSpPr>
              <p:spPr>
                <a:xfrm>
                  <a:off x="-261843" y="4558982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9" name="TextBox 68"/>
                <p:cNvSpPr txBox="1"/>
                <p:nvPr userDrawn="1"/>
              </p:nvSpPr>
              <p:spPr>
                <a:xfrm>
                  <a:off x="-1334173" y="4420483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3.14</a:t>
                  </a:r>
                  <a:b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</a:br>
                  <a: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X</a:t>
                  </a:r>
                  <a:r>
                    <a:rPr lang="en-AU" sz="900" b="1" baseline="0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 AXIS</a:t>
                  </a:r>
                  <a:endParaRPr lang="en-AU" sz="9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59" name="Group 58"/>
              <p:cNvGrpSpPr/>
              <p:nvPr userDrawn="1"/>
            </p:nvGrpSpPr>
            <p:grpSpPr>
              <a:xfrm>
                <a:off x="-1334173" y="5682545"/>
                <a:ext cx="1327930" cy="276999"/>
                <a:chOff x="-1334173" y="5682545"/>
                <a:chExt cx="1327930" cy="276999"/>
              </a:xfrm>
            </p:grpSpPr>
            <p:cxnSp>
              <p:nvCxnSpPr>
                <p:cNvPr id="66" name="Straight Connector 65"/>
                <p:cNvCxnSpPr/>
                <p:nvPr userDrawn="1"/>
              </p:nvCxnSpPr>
              <p:spPr>
                <a:xfrm>
                  <a:off x="-261843" y="5821044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7" name="TextBox 66"/>
                <p:cNvSpPr txBox="1"/>
                <p:nvPr userDrawn="1"/>
              </p:nvSpPr>
              <p:spPr>
                <a:xfrm>
                  <a:off x="-1334173" y="5682545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6.65</a:t>
                  </a:r>
                  <a:b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</a:br>
                  <a: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BASE MARGIN</a:t>
                  </a:r>
                  <a:endParaRPr lang="en-AU" sz="9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60" name="Group 5"/>
              <p:cNvGrpSpPr/>
              <p:nvPr userDrawn="1"/>
            </p:nvGrpSpPr>
            <p:grpSpPr>
              <a:xfrm>
                <a:off x="-1334173" y="1145470"/>
                <a:ext cx="1327930" cy="276999"/>
                <a:chOff x="-1334173" y="1145470"/>
                <a:chExt cx="1327930" cy="276999"/>
              </a:xfrm>
            </p:grpSpPr>
            <p:cxnSp>
              <p:nvCxnSpPr>
                <p:cNvPr id="64" name="Straight Connector 63"/>
                <p:cNvCxnSpPr/>
                <p:nvPr userDrawn="1"/>
              </p:nvCxnSpPr>
              <p:spPr>
                <a:xfrm>
                  <a:off x="-261843" y="1283969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5" name="TextBox 64"/>
                <p:cNvSpPr txBox="1"/>
                <p:nvPr userDrawn="1"/>
              </p:nvSpPr>
              <p:spPr>
                <a:xfrm>
                  <a:off x="-1334173" y="1145470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5.95</a:t>
                  </a:r>
                </a:p>
                <a:p>
                  <a:pPr algn="ctr"/>
                  <a: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TOP</a:t>
                  </a:r>
                  <a:r>
                    <a:rPr lang="en-AU" sz="900" b="1" baseline="0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 MARGIN</a:t>
                  </a:r>
                  <a:endParaRPr lang="en-AU" sz="9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61" name="Group 8"/>
              <p:cNvGrpSpPr/>
              <p:nvPr userDrawn="1"/>
            </p:nvGrpSpPr>
            <p:grpSpPr>
              <a:xfrm>
                <a:off x="-1334173" y="1659820"/>
                <a:ext cx="1327930" cy="276999"/>
                <a:chOff x="-1334173" y="1659820"/>
                <a:chExt cx="1327930" cy="276999"/>
              </a:xfrm>
            </p:grpSpPr>
            <p:cxnSp>
              <p:nvCxnSpPr>
                <p:cNvPr id="62" name="Straight Connector 61"/>
                <p:cNvCxnSpPr/>
                <p:nvPr userDrawn="1"/>
              </p:nvCxnSpPr>
              <p:spPr>
                <a:xfrm>
                  <a:off x="-261843" y="1798319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3" name="TextBox 62"/>
                <p:cNvSpPr txBox="1"/>
                <p:nvPr userDrawn="1"/>
              </p:nvSpPr>
              <p:spPr>
                <a:xfrm>
                  <a:off x="-1334173" y="1659820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4.52</a:t>
                  </a:r>
                  <a:b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</a:br>
                  <a: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CHART TOP</a:t>
                  </a:r>
                  <a:endParaRPr lang="en-AU" sz="9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endParaRPr>
                </a:p>
              </p:txBody>
            </p:sp>
          </p:grpSp>
        </p:grpSp>
        <p:grpSp>
          <p:nvGrpSpPr>
            <p:cNvPr id="51" name="Group 6"/>
            <p:cNvGrpSpPr/>
            <p:nvPr userDrawn="1"/>
          </p:nvGrpSpPr>
          <p:grpSpPr>
            <a:xfrm>
              <a:off x="-253905" y="-533456"/>
              <a:ext cx="9642915" cy="533456"/>
              <a:chOff x="-253905" y="-533456"/>
              <a:chExt cx="9642915" cy="533456"/>
            </a:xfrm>
          </p:grpSpPr>
          <p:grpSp>
            <p:nvGrpSpPr>
              <p:cNvPr id="52" name="Group 51"/>
              <p:cNvGrpSpPr/>
              <p:nvPr userDrawn="1"/>
            </p:nvGrpSpPr>
            <p:grpSpPr>
              <a:xfrm>
                <a:off x="-253905" y="-533456"/>
                <a:ext cx="1072330" cy="533456"/>
                <a:chOff x="-250415" y="-533456"/>
                <a:chExt cx="1072330" cy="533456"/>
              </a:xfrm>
            </p:grpSpPr>
            <p:cxnSp>
              <p:nvCxnSpPr>
                <p:cNvPr id="56" name="Straight Connector 55"/>
                <p:cNvCxnSpPr/>
                <p:nvPr userDrawn="1"/>
              </p:nvCxnSpPr>
              <p:spPr>
                <a:xfrm>
                  <a:off x="285750" y="-252000"/>
                  <a:ext cx="0" cy="25200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7" name="TextBox 56"/>
                <p:cNvSpPr txBox="1"/>
                <p:nvPr userDrawn="1"/>
              </p:nvSpPr>
              <p:spPr>
                <a:xfrm>
                  <a:off x="-250415" y="-533456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>
                  <a:defPPr>
                    <a:defRPr lang="en-AU"/>
                  </a:defPPr>
                  <a:lvl1pPr algn="ctr">
                    <a:defRPr sz="9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defRPr>
                  </a:lvl1pPr>
                </a:lstStyle>
                <a:p>
                  <a:pPr lvl="0"/>
                  <a:r>
                    <a:rPr lang="en-AU" dirty="0" smtClean="0"/>
                    <a:t>11.90</a:t>
                  </a:r>
                  <a:br>
                    <a:rPr lang="en-AU" dirty="0" smtClean="0"/>
                  </a:br>
                  <a:r>
                    <a:rPr lang="en-AU" dirty="0" smtClean="0"/>
                    <a:t>LEFT MARGIN</a:t>
                  </a:r>
                  <a:endParaRPr lang="en-AU" dirty="0"/>
                </a:p>
              </p:txBody>
            </p:sp>
          </p:grpSp>
          <p:grpSp>
            <p:nvGrpSpPr>
              <p:cNvPr id="53" name="Group 2"/>
              <p:cNvGrpSpPr/>
              <p:nvPr userDrawn="1"/>
            </p:nvGrpSpPr>
            <p:grpSpPr>
              <a:xfrm>
                <a:off x="8316680" y="-533456"/>
                <a:ext cx="1072330" cy="528999"/>
                <a:chOff x="7804969" y="-533456"/>
                <a:chExt cx="1072330" cy="528999"/>
              </a:xfrm>
            </p:grpSpPr>
            <p:cxnSp>
              <p:nvCxnSpPr>
                <p:cNvPr id="54" name="Straight Connector 53"/>
                <p:cNvCxnSpPr/>
                <p:nvPr userDrawn="1"/>
              </p:nvCxnSpPr>
              <p:spPr>
                <a:xfrm>
                  <a:off x="8341134" y="-256457"/>
                  <a:ext cx="0" cy="25200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5" name="TextBox 54"/>
                <p:cNvSpPr txBox="1"/>
                <p:nvPr userDrawn="1"/>
              </p:nvSpPr>
              <p:spPr>
                <a:xfrm>
                  <a:off x="7804969" y="-533456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>
                  <a:defPPr>
                    <a:defRPr lang="en-AU"/>
                  </a:defPPr>
                  <a:lvl1pPr algn="ctr">
                    <a:defRPr sz="9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defRPr>
                  </a:lvl1pPr>
                </a:lstStyle>
                <a:p>
                  <a:pPr lvl="0"/>
                  <a:r>
                    <a:rPr lang="en-AU" dirty="0" smtClean="0"/>
                    <a:t>11.90</a:t>
                  </a:r>
                </a:p>
                <a:p>
                  <a:pPr lvl="0"/>
                  <a:r>
                    <a:rPr lang="en-AU" dirty="0" smtClean="0"/>
                    <a:t>RIGHT MARGIN</a:t>
                  </a:r>
                  <a:endParaRPr lang="en-AU" dirty="0"/>
                </a:p>
              </p:txBody>
            </p:sp>
          </p:grpSp>
        </p:grpSp>
      </p:grpSp>
      <p:pic>
        <p:nvPicPr>
          <p:cNvPr id="28" name="Picture 2" descr="C:\Users\AndrewA\Desktop\TNS_logo_rgb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13" y="6071836"/>
            <a:ext cx="504000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Bilde 6"/>
          <p:cNvPicPr>
            <a:picLocks noChangeAspect="1"/>
          </p:cNvPicPr>
          <p:nvPr userDrawn="1">
            <p:custDataLst>
              <p:tags r:id="rId1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880" y="6073064"/>
            <a:ext cx="858411" cy="163680"/>
          </a:xfrm>
          <a:prstGeom prst="rect">
            <a:avLst/>
          </a:prstGeom>
        </p:spPr>
      </p:pic>
      <p:sp>
        <p:nvSpPr>
          <p:cNvPr id="8" name="TekstSylinder 7"/>
          <p:cNvSpPr txBox="1"/>
          <p:nvPr userDrawn="1">
            <p:custDataLst>
              <p:tags r:id="rId16"/>
            </p:custDataLst>
          </p:nvPr>
        </p:nvSpPr>
        <p:spPr>
          <a:xfrm>
            <a:off x="1290880" y="6038139"/>
            <a:ext cx="3028726" cy="3847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nb-NO" sz="1250" b="0" i="0" u="none" strike="noStrike" spc="0" baseline="0" dirty="0" smtClean="0">
              <a:solidFill>
                <a:srgbClr val="232323"/>
              </a:solidFill>
              <a:latin typeface="Verdana"/>
            </a:endParaRPr>
          </a:p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nb-NO" sz="1250" b="0" i="0" u="none" strike="noStrike" spc="0" baseline="0" dirty="0" smtClean="0">
                <a:solidFill>
                  <a:srgbClr val="232323"/>
                </a:solidFill>
                <a:latin typeface="Verdana"/>
              </a:rPr>
              <a:t>Interbuss Q2 2012</a:t>
            </a:r>
          </a:p>
        </p:txBody>
      </p:sp>
      <p:sp>
        <p:nvSpPr>
          <p:cNvPr id="9" name="TekstSylinder 8"/>
          <p:cNvSpPr txBox="1"/>
          <p:nvPr userDrawn="1">
            <p:custDataLst>
              <p:tags r:id="rId17"/>
            </p:custDataLst>
          </p:nvPr>
        </p:nvSpPr>
        <p:spPr>
          <a:xfrm>
            <a:off x="1290880" y="6324879"/>
            <a:ext cx="2540000" cy="531000"/>
          </a:xfrm>
          <a:prstGeom prst="rect">
            <a:avLst/>
          </a:prstGeom>
          <a:noFill/>
        </p:spPr>
        <p:txBody>
          <a:bodyPr vert="horz" wrap="square" lIns="0" tIns="0" rIns="0" bIns="279400" rtlCol="0" anchor="b">
            <a:noAutofit/>
          </a:bodyPr>
          <a:lstStyle/>
          <a:p>
            <a:pPr algn="l">
              <a:lnSpc>
                <a:spcPct val="0"/>
              </a:lnSpc>
              <a:spcBef>
                <a:spcPct val="0"/>
              </a:spcBef>
              <a:spcAft>
                <a:spcPct val="0"/>
              </a:spcAft>
            </a:pPr>
            <a:r>
              <a:rPr lang="nb-NO" sz="750" b="0" i="0" u="none" strike="noStrike" spc="0" baseline="0" dirty="0" smtClean="0">
                <a:solidFill>
                  <a:srgbClr val="232323"/>
                </a:solidFill>
                <a:latin typeface="Verdana"/>
              </a:rPr>
              <a:t>© TNS   </a:t>
            </a:r>
          </a:p>
        </p:txBody>
      </p:sp>
      <p:sp>
        <p:nvSpPr>
          <p:cNvPr id="10" name="TekstSylinder 9"/>
          <p:cNvSpPr txBox="1"/>
          <p:nvPr userDrawn="1">
            <p:custDataLst>
              <p:tags r:id="rId18"/>
            </p:custDataLst>
          </p:nvPr>
        </p:nvSpPr>
        <p:spPr>
          <a:xfrm>
            <a:off x="4686150" y="6486679"/>
            <a:ext cx="1905000" cy="11541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nb-NO" sz="750" b="0" i="0" u="none" strike="noStrike" spc="0" baseline="0" dirty="0" smtClean="0">
              <a:solidFill>
                <a:srgbClr val="232323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507503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10" r:id="rId11"/>
    <p:sldLayoutId id="2147483829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b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252413" indent="-252413" algn="l" defTabSz="914400" rtl="0" eaLnBrk="1" latinLnBrk="0" hangingPunct="1">
        <a:spcBef>
          <a:spcPct val="20000"/>
        </a:spcBef>
        <a:buFont typeface="Wingdings" pitchFamily="2" charset="2"/>
        <a:buChar char="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508000" indent="-255588" algn="l" defTabSz="914400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760413" indent="-252413" algn="l" defTabSz="914400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5751" y="1"/>
            <a:ext cx="8569324" cy="1031838"/>
          </a:xfrm>
          <a:prstGeom prst="rect">
            <a:avLst/>
          </a:prstGeom>
        </p:spPr>
        <p:txBody>
          <a:bodyPr vert="horz" lIns="0" tIns="208800" rIns="0" bIns="0" rtlCol="0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5750" y="1031837"/>
            <a:ext cx="8569324" cy="4035515"/>
          </a:xfrm>
          <a:prstGeom prst="rect">
            <a:avLst/>
          </a:prstGeom>
        </p:spPr>
        <p:txBody>
          <a:bodyPr vert="horz" lIns="0" tIns="21240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49607" y="6323838"/>
            <a:ext cx="505467" cy="25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cxnSp>
        <p:nvCxnSpPr>
          <p:cNvPr id="70" name="Straight Connector 69"/>
          <p:cNvCxnSpPr/>
          <p:nvPr>
            <p:custDataLst>
              <p:tags r:id="rId13"/>
            </p:custDataLst>
          </p:nvPr>
        </p:nvCxnSpPr>
        <p:spPr>
          <a:xfrm>
            <a:off x="282163" y="5946775"/>
            <a:ext cx="8572912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 45"/>
          <p:cNvGrpSpPr/>
          <p:nvPr/>
        </p:nvGrpSpPr>
        <p:grpSpPr>
          <a:xfrm>
            <a:off x="-1334173" y="-533456"/>
            <a:ext cx="10723183" cy="6493000"/>
            <a:chOff x="-1334173" y="-533456"/>
            <a:chExt cx="10723183" cy="6493000"/>
          </a:xfrm>
        </p:grpSpPr>
        <p:grpSp>
          <p:nvGrpSpPr>
            <p:cNvPr id="47" name="Group 13"/>
            <p:cNvGrpSpPr/>
            <p:nvPr userDrawn="1"/>
          </p:nvGrpSpPr>
          <p:grpSpPr>
            <a:xfrm>
              <a:off x="-1334173" y="1145470"/>
              <a:ext cx="1327930" cy="4814074"/>
              <a:chOff x="-1334173" y="1145470"/>
              <a:chExt cx="1327930" cy="4814074"/>
            </a:xfrm>
          </p:grpSpPr>
          <p:grpSp>
            <p:nvGrpSpPr>
              <p:cNvPr id="55" name="Group 7"/>
              <p:cNvGrpSpPr/>
              <p:nvPr userDrawn="1"/>
            </p:nvGrpSpPr>
            <p:grpSpPr>
              <a:xfrm>
                <a:off x="-1334173" y="4420483"/>
                <a:ext cx="1327930" cy="276999"/>
                <a:chOff x="-1334173" y="4420483"/>
                <a:chExt cx="1327930" cy="276999"/>
              </a:xfrm>
            </p:grpSpPr>
            <p:cxnSp>
              <p:nvCxnSpPr>
                <p:cNvPr id="65" name="Straight Connector 64"/>
                <p:cNvCxnSpPr/>
                <p:nvPr userDrawn="1"/>
              </p:nvCxnSpPr>
              <p:spPr>
                <a:xfrm>
                  <a:off x="-261843" y="4558982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6" name="TextBox 65"/>
                <p:cNvSpPr txBox="1"/>
                <p:nvPr userDrawn="1"/>
              </p:nvSpPr>
              <p:spPr>
                <a:xfrm>
                  <a:off x="-1334173" y="4420483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3.14</a:t>
                  </a:r>
                  <a:b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</a:br>
                  <a: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X</a:t>
                  </a:r>
                  <a:r>
                    <a:rPr lang="en-AU" sz="900" b="1" baseline="0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 AXIS</a:t>
                  </a:r>
                  <a:endParaRPr lang="en-AU" sz="9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56" name="Group 55"/>
              <p:cNvGrpSpPr/>
              <p:nvPr userDrawn="1"/>
            </p:nvGrpSpPr>
            <p:grpSpPr>
              <a:xfrm>
                <a:off x="-1334173" y="5682545"/>
                <a:ext cx="1327930" cy="276999"/>
                <a:chOff x="-1334173" y="5682545"/>
                <a:chExt cx="1327930" cy="276999"/>
              </a:xfrm>
            </p:grpSpPr>
            <p:cxnSp>
              <p:nvCxnSpPr>
                <p:cNvPr id="63" name="Straight Connector 62"/>
                <p:cNvCxnSpPr/>
                <p:nvPr userDrawn="1"/>
              </p:nvCxnSpPr>
              <p:spPr>
                <a:xfrm>
                  <a:off x="-261843" y="5821044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4" name="TextBox 63"/>
                <p:cNvSpPr txBox="1"/>
                <p:nvPr userDrawn="1"/>
              </p:nvSpPr>
              <p:spPr>
                <a:xfrm>
                  <a:off x="-1334173" y="5682545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6.65</a:t>
                  </a:r>
                  <a:b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</a:br>
                  <a: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BASE MARGIN</a:t>
                  </a:r>
                  <a:endParaRPr lang="en-AU" sz="9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57" name="Group 5"/>
              <p:cNvGrpSpPr/>
              <p:nvPr userDrawn="1"/>
            </p:nvGrpSpPr>
            <p:grpSpPr>
              <a:xfrm>
                <a:off x="-1334173" y="1145470"/>
                <a:ext cx="1327930" cy="276999"/>
                <a:chOff x="-1334173" y="1145470"/>
                <a:chExt cx="1327930" cy="276999"/>
              </a:xfrm>
            </p:grpSpPr>
            <p:cxnSp>
              <p:nvCxnSpPr>
                <p:cNvPr id="61" name="Straight Connector 60"/>
                <p:cNvCxnSpPr/>
                <p:nvPr userDrawn="1"/>
              </p:nvCxnSpPr>
              <p:spPr>
                <a:xfrm>
                  <a:off x="-261843" y="1283969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2" name="TextBox 61"/>
                <p:cNvSpPr txBox="1"/>
                <p:nvPr userDrawn="1"/>
              </p:nvSpPr>
              <p:spPr>
                <a:xfrm>
                  <a:off x="-1334173" y="1145470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5.95</a:t>
                  </a:r>
                </a:p>
                <a:p>
                  <a:pPr algn="ctr"/>
                  <a: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TOP</a:t>
                  </a:r>
                  <a:r>
                    <a:rPr lang="en-AU" sz="900" b="1" baseline="0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 MARGIN</a:t>
                  </a:r>
                  <a:endParaRPr lang="en-AU" sz="9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58" name="Group 8"/>
              <p:cNvGrpSpPr/>
              <p:nvPr userDrawn="1"/>
            </p:nvGrpSpPr>
            <p:grpSpPr>
              <a:xfrm>
                <a:off x="-1334173" y="1659820"/>
                <a:ext cx="1327930" cy="276999"/>
                <a:chOff x="-1334173" y="1659820"/>
                <a:chExt cx="1327930" cy="276999"/>
              </a:xfrm>
            </p:grpSpPr>
            <p:cxnSp>
              <p:nvCxnSpPr>
                <p:cNvPr id="59" name="Straight Connector 58"/>
                <p:cNvCxnSpPr/>
                <p:nvPr userDrawn="1"/>
              </p:nvCxnSpPr>
              <p:spPr>
                <a:xfrm>
                  <a:off x="-261843" y="1798319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0" name="TextBox 59"/>
                <p:cNvSpPr txBox="1"/>
                <p:nvPr userDrawn="1"/>
              </p:nvSpPr>
              <p:spPr>
                <a:xfrm>
                  <a:off x="-1334173" y="1659820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4.52</a:t>
                  </a:r>
                  <a:b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</a:br>
                  <a: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CHART TOP</a:t>
                  </a:r>
                  <a:endParaRPr lang="en-AU" sz="9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endParaRPr>
                </a:p>
              </p:txBody>
            </p:sp>
          </p:grpSp>
        </p:grpSp>
        <p:grpSp>
          <p:nvGrpSpPr>
            <p:cNvPr id="48" name="Group 6"/>
            <p:cNvGrpSpPr/>
            <p:nvPr userDrawn="1"/>
          </p:nvGrpSpPr>
          <p:grpSpPr>
            <a:xfrm>
              <a:off x="-253905" y="-533456"/>
              <a:ext cx="9642915" cy="533456"/>
              <a:chOff x="-253905" y="-533456"/>
              <a:chExt cx="9642915" cy="533456"/>
            </a:xfrm>
          </p:grpSpPr>
          <p:grpSp>
            <p:nvGrpSpPr>
              <p:cNvPr id="49" name="Group 48"/>
              <p:cNvGrpSpPr/>
              <p:nvPr userDrawn="1"/>
            </p:nvGrpSpPr>
            <p:grpSpPr>
              <a:xfrm>
                <a:off x="-253905" y="-533456"/>
                <a:ext cx="1072330" cy="533456"/>
                <a:chOff x="-250415" y="-533456"/>
                <a:chExt cx="1072330" cy="533456"/>
              </a:xfrm>
            </p:grpSpPr>
            <p:cxnSp>
              <p:nvCxnSpPr>
                <p:cNvPr id="53" name="Straight Connector 52"/>
                <p:cNvCxnSpPr/>
                <p:nvPr userDrawn="1"/>
              </p:nvCxnSpPr>
              <p:spPr>
                <a:xfrm>
                  <a:off x="285750" y="-252000"/>
                  <a:ext cx="0" cy="25200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4" name="TextBox 53"/>
                <p:cNvSpPr txBox="1"/>
                <p:nvPr userDrawn="1"/>
              </p:nvSpPr>
              <p:spPr>
                <a:xfrm>
                  <a:off x="-250415" y="-533456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>
                  <a:defPPr>
                    <a:defRPr lang="en-AU"/>
                  </a:defPPr>
                  <a:lvl1pPr algn="ctr">
                    <a:defRPr sz="9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defRPr>
                  </a:lvl1pPr>
                </a:lstStyle>
                <a:p>
                  <a:pPr lvl="0"/>
                  <a:r>
                    <a:rPr lang="en-AU" dirty="0" smtClean="0"/>
                    <a:t>11.90</a:t>
                  </a:r>
                  <a:br>
                    <a:rPr lang="en-AU" dirty="0" smtClean="0"/>
                  </a:br>
                  <a:r>
                    <a:rPr lang="en-AU" dirty="0" smtClean="0"/>
                    <a:t>LEFT MARGIN</a:t>
                  </a:r>
                  <a:endParaRPr lang="en-AU" dirty="0"/>
                </a:p>
              </p:txBody>
            </p:sp>
          </p:grpSp>
          <p:grpSp>
            <p:nvGrpSpPr>
              <p:cNvPr id="50" name="Group 2"/>
              <p:cNvGrpSpPr/>
              <p:nvPr userDrawn="1"/>
            </p:nvGrpSpPr>
            <p:grpSpPr>
              <a:xfrm>
                <a:off x="8316680" y="-533456"/>
                <a:ext cx="1072330" cy="528999"/>
                <a:chOff x="7804969" y="-533456"/>
                <a:chExt cx="1072330" cy="528999"/>
              </a:xfrm>
            </p:grpSpPr>
            <p:cxnSp>
              <p:nvCxnSpPr>
                <p:cNvPr id="51" name="Straight Connector 50"/>
                <p:cNvCxnSpPr/>
                <p:nvPr userDrawn="1"/>
              </p:nvCxnSpPr>
              <p:spPr>
                <a:xfrm>
                  <a:off x="8341134" y="-256457"/>
                  <a:ext cx="0" cy="25200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2" name="TextBox 51"/>
                <p:cNvSpPr txBox="1"/>
                <p:nvPr userDrawn="1"/>
              </p:nvSpPr>
              <p:spPr>
                <a:xfrm>
                  <a:off x="7804969" y="-533456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>
                  <a:defPPr>
                    <a:defRPr lang="en-AU"/>
                  </a:defPPr>
                  <a:lvl1pPr algn="ctr">
                    <a:defRPr sz="9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defRPr>
                  </a:lvl1pPr>
                </a:lstStyle>
                <a:p>
                  <a:pPr lvl="0"/>
                  <a:r>
                    <a:rPr lang="en-AU" dirty="0" smtClean="0"/>
                    <a:t>11.90</a:t>
                  </a:r>
                </a:p>
                <a:p>
                  <a:pPr lvl="0"/>
                  <a:r>
                    <a:rPr lang="en-AU" dirty="0" smtClean="0"/>
                    <a:t>RIGHT MARGIN</a:t>
                  </a:r>
                  <a:endParaRPr lang="en-AU" dirty="0"/>
                </a:p>
              </p:txBody>
            </p:sp>
          </p:grpSp>
        </p:grpSp>
      </p:grpSp>
      <p:pic>
        <p:nvPicPr>
          <p:cNvPr id="29" name="Picture 2" descr="C:\Users\AndrewA\Desktop\TNS_logo_rgb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13" y="6071836"/>
            <a:ext cx="504000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Bilde 7"/>
          <p:cNvPicPr>
            <a:picLocks noChangeAspect="1"/>
          </p:cNvPicPr>
          <p:nvPr userDrawn="1">
            <p:custDataLst>
              <p:tags r:id="rId1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880" y="6073064"/>
            <a:ext cx="858411" cy="163680"/>
          </a:xfrm>
          <a:prstGeom prst="rect">
            <a:avLst/>
          </a:prstGeom>
        </p:spPr>
      </p:pic>
      <p:sp>
        <p:nvSpPr>
          <p:cNvPr id="9" name="TekstSylinder 8"/>
          <p:cNvSpPr txBox="1"/>
          <p:nvPr userDrawn="1">
            <p:custDataLst>
              <p:tags r:id="rId15"/>
            </p:custDataLst>
          </p:nvPr>
        </p:nvSpPr>
        <p:spPr>
          <a:xfrm>
            <a:off x="1290880" y="6038139"/>
            <a:ext cx="3028726" cy="384721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nb-NO" sz="1250" b="0" i="0" u="none" strike="noStrike" spc="0" baseline="0" dirty="0" smtClean="0">
              <a:solidFill>
                <a:srgbClr val="232323"/>
              </a:solidFill>
              <a:latin typeface="Verdana"/>
            </a:endParaRPr>
          </a:p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nb-NO" sz="1250" b="0" i="0" u="none" strike="noStrike" spc="0" baseline="0" dirty="0" smtClean="0">
                <a:solidFill>
                  <a:srgbClr val="232323"/>
                </a:solidFill>
                <a:latin typeface="Verdana"/>
              </a:rPr>
              <a:t>Interbuss Q2 2012</a:t>
            </a:r>
            <a:endParaRPr lang="nb-NO" sz="1250" b="0" i="0" u="none" strike="noStrike" spc="0" baseline="0" dirty="0">
              <a:solidFill>
                <a:srgbClr val="232323"/>
              </a:solidFill>
              <a:latin typeface="Verdana"/>
            </a:endParaRPr>
          </a:p>
        </p:txBody>
      </p:sp>
      <p:sp>
        <p:nvSpPr>
          <p:cNvPr id="10" name="TekstSylinder 9"/>
          <p:cNvSpPr txBox="1"/>
          <p:nvPr userDrawn="1">
            <p:custDataLst>
              <p:tags r:id="rId16"/>
            </p:custDataLst>
          </p:nvPr>
        </p:nvSpPr>
        <p:spPr>
          <a:xfrm>
            <a:off x="1290880" y="6324879"/>
            <a:ext cx="2540000" cy="531000"/>
          </a:xfrm>
          <a:prstGeom prst="rect">
            <a:avLst/>
          </a:prstGeom>
          <a:noFill/>
        </p:spPr>
        <p:txBody>
          <a:bodyPr vert="horz" lIns="0" tIns="0" rIns="0" bIns="279400" rtlCol="0" anchor="b">
            <a:noAutofit/>
          </a:bodyPr>
          <a:lstStyle/>
          <a:p>
            <a:pPr algn="l">
              <a:lnSpc>
                <a:spcPct val="0"/>
              </a:lnSpc>
              <a:spcBef>
                <a:spcPct val="0"/>
              </a:spcBef>
              <a:spcAft>
                <a:spcPct val="0"/>
              </a:spcAft>
            </a:pPr>
            <a:r>
              <a:rPr lang="nb-NO" sz="750" b="0" i="0" u="none" strike="noStrike" spc="0" baseline="0" dirty="0" smtClean="0">
                <a:solidFill>
                  <a:srgbClr val="232323"/>
                </a:solidFill>
                <a:latin typeface="Verdana"/>
              </a:rPr>
              <a:t>© TNS   </a:t>
            </a:r>
            <a:endParaRPr lang="nb-NO" sz="750" b="0" i="0" u="none" strike="noStrike" spc="0" baseline="0" dirty="0">
              <a:solidFill>
                <a:srgbClr val="232323"/>
              </a:solidFill>
              <a:latin typeface="Verdana"/>
            </a:endParaRPr>
          </a:p>
        </p:txBody>
      </p:sp>
      <p:sp>
        <p:nvSpPr>
          <p:cNvPr id="11" name="TekstSylinder 10"/>
          <p:cNvSpPr txBox="1"/>
          <p:nvPr userDrawn="1">
            <p:custDataLst>
              <p:tags r:id="rId17"/>
            </p:custDataLst>
          </p:nvPr>
        </p:nvSpPr>
        <p:spPr>
          <a:xfrm>
            <a:off x="4686150" y="6486679"/>
            <a:ext cx="1905000" cy="115416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nb-NO" sz="750" b="0" i="0" u="none" strike="noStrike" spc="0" baseline="0" dirty="0">
              <a:solidFill>
                <a:srgbClr val="232323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301697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85" r:id="rId2"/>
    <p:sldLayoutId id="2147483666" r:id="rId3"/>
    <p:sldLayoutId id="2147483686" r:id="rId4"/>
    <p:sldLayoutId id="2147483668" r:id="rId5"/>
    <p:sldLayoutId id="2147483689" r:id="rId6"/>
    <p:sldLayoutId id="2147483711" r:id="rId7"/>
    <p:sldLayoutId id="2147483712" r:id="rId8"/>
    <p:sldLayoutId id="2147483743" r:id="rId9"/>
    <p:sldLayoutId id="2147483744" r:id="rId10"/>
    <p:sldLayoutId id="2147483667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lang="en-US" sz="1600" b="0" kern="1200" dirty="0" smtClean="0">
          <a:solidFill>
            <a:srgbClr val="333333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b="1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defTabSz="914400" rtl="0" eaLnBrk="1" latinLnBrk="0" hangingPunct="1">
        <a:spcBef>
          <a:spcPct val="20000"/>
        </a:spcBef>
        <a:buFont typeface="Wingdings" pitchFamily="2" charset="2"/>
        <a:buChar char=""/>
        <a:defRPr sz="16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defTabSz="914400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defTabSz="914400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5751" y="1"/>
            <a:ext cx="8569324" cy="1031838"/>
          </a:xfrm>
          <a:prstGeom prst="rect">
            <a:avLst/>
          </a:prstGeom>
        </p:spPr>
        <p:txBody>
          <a:bodyPr vert="horz" lIns="0" tIns="208800" rIns="0" bIns="0" rtlCol="0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5750" y="1031837"/>
            <a:ext cx="8569324" cy="4035515"/>
          </a:xfrm>
          <a:prstGeom prst="rect">
            <a:avLst/>
          </a:prstGeom>
        </p:spPr>
        <p:txBody>
          <a:bodyPr vert="horz" lIns="0" tIns="21240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49607" y="6323838"/>
            <a:ext cx="505467" cy="25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89" name="Rectangle 88"/>
          <p:cNvSpPr/>
          <p:nvPr>
            <p:custDataLst>
              <p:tags r:id="rId11"/>
            </p:custDataLst>
          </p:nvPr>
        </p:nvSpPr>
        <p:spPr>
          <a:xfrm>
            <a:off x="285750" y="5064973"/>
            <a:ext cx="8569324" cy="8818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rtlCol="0" anchor="ctr">
            <a:noAutofit/>
          </a:bodyPr>
          <a:lstStyle/>
          <a:p>
            <a:pPr lvl="0" algn="ctr"/>
            <a:endParaRPr lang="en-AU" dirty="0"/>
          </a:p>
        </p:txBody>
      </p:sp>
      <p:cxnSp>
        <p:nvCxnSpPr>
          <p:cNvPr id="70" name="Straight Connector 69"/>
          <p:cNvCxnSpPr/>
          <p:nvPr>
            <p:custDataLst>
              <p:tags r:id="rId12"/>
            </p:custDataLst>
          </p:nvPr>
        </p:nvCxnSpPr>
        <p:spPr>
          <a:xfrm>
            <a:off x="282163" y="5946775"/>
            <a:ext cx="8572912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 46"/>
          <p:cNvGrpSpPr/>
          <p:nvPr/>
        </p:nvGrpSpPr>
        <p:grpSpPr>
          <a:xfrm>
            <a:off x="-1334173" y="-533456"/>
            <a:ext cx="10723183" cy="6493000"/>
            <a:chOff x="-1334173" y="-533456"/>
            <a:chExt cx="10723183" cy="6493000"/>
          </a:xfrm>
        </p:grpSpPr>
        <p:grpSp>
          <p:nvGrpSpPr>
            <p:cNvPr id="48" name="Group 13"/>
            <p:cNvGrpSpPr/>
            <p:nvPr userDrawn="1"/>
          </p:nvGrpSpPr>
          <p:grpSpPr>
            <a:xfrm>
              <a:off x="-1334173" y="1145470"/>
              <a:ext cx="1327930" cy="4814074"/>
              <a:chOff x="-1334173" y="1145470"/>
              <a:chExt cx="1327930" cy="4814074"/>
            </a:xfrm>
          </p:grpSpPr>
          <p:grpSp>
            <p:nvGrpSpPr>
              <p:cNvPr id="56" name="Group 7"/>
              <p:cNvGrpSpPr/>
              <p:nvPr userDrawn="1"/>
            </p:nvGrpSpPr>
            <p:grpSpPr>
              <a:xfrm>
                <a:off x="-1334173" y="4420483"/>
                <a:ext cx="1327930" cy="276999"/>
                <a:chOff x="-1334173" y="4420483"/>
                <a:chExt cx="1327930" cy="276999"/>
              </a:xfrm>
            </p:grpSpPr>
            <p:cxnSp>
              <p:nvCxnSpPr>
                <p:cNvPr id="66" name="Straight Connector 65"/>
                <p:cNvCxnSpPr/>
                <p:nvPr userDrawn="1"/>
              </p:nvCxnSpPr>
              <p:spPr>
                <a:xfrm>
                  <a:off x="-261843" y="4558982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7" name="TextBox 66"/>
                <p:cNvSpPr txBox="1"/>
                <p:nvPr userDrawn="1"/>
              </p:nvSpPr>
              <p:spPr>
                <a:xfrm>
                  <a:off x="-1334173" y="4420483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3.14</a:t>
                  </a:r>
                  <a:b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</a:br>
                  <a: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X</a:t>
                  </a:r>
                  <a:r>
                    <a:rPr lang="en-AU" sz="900" b="1" baseline="0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 AXIS</a:t>
                  </a:r>
                  <a:endParaRPr lang="en-AU" sz="9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57" name="Group 56"/>
              <p:cNvGrpSpPr/>
              <p:nvPr userDrawn="1"/>
            </p:nvGrpSpPr>
            <p:grpSpPr>
              <a:xfrm>
                <a:off x="-1334173" y="5682545"/>
                <a:ext cx="1327930" cy="276999"/>
                <a:chOff x="-1334173" y="5682545"/>
                <a:chExt cx="1327930" cy="276999"/>
              </a:xfrm>
            </p:grpSpPr>
            <p:cxnSp>
              <p:nvCxnSpPr>
                <p:cNvPr id="64" name="Straight Connector 63"/>
                <p:cNvCxnSpPr/>
                <p:nvPr userDrawn="1"/>
              </p:nvCxnSpPr>
              <p:spPr>
                <a:xfrm>
                  <a:off x="-261843" y="5821044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5" name="TextBox 64"/>
                <p:cNvSpPr txBox="1"/>
                <p:nvPr userDrawn="1"/>
              </p:nvSpPr>
              <p:spPr>
                <a:xfrm>
                  <a:off x="-1334173" y="5682545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6.65</a:t>
                  </a:r>
                  <a:b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</a:br>
                  <a: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BASE MARGIN</a:t>
                  </a:r>
                  <a:endParaRPr lang="en-AU" sz="9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58" name="Group 5"/>
              <p:cNvGrpSpPr/>
              <p:nvPr userDrawn="1"/>
            </p:nvGrpSpPr>
            <p:grpSpPr>
              <a:xfrm>
                <a:off x="-1334173" y="1145470"/>
                <a:ext cx="1327930" cy="276999"/>
                <a:chOff x="-1334173" y="1145470"/>
                <a:chExt cx="1327930" cy="276999"/>
              </a:xfrm>
            </p:grpSpPr>
            <p:cxnSp>
              <p:nvCxnSpPr>
                <p:cNvPr id="62" name="Straight Connector 61"/>
                <p:cNvCxnSpPr/>
                <p:nvPr userDrawn="1"/>
              </p:nvCxnSpPr>
              <p:spPr>
                <a:xfrm>
                  <a:off x="-261843" y="1283969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3" name="TextBox 62"/>
                <p:cNvSpPr txBox="1"/>
                <p:nvPr userDrawn="1"/>
              </p:nvSpPr>
              <p:spPr>
                <a:xfrm>
                  <a:off x="-1334173" y="1145470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5.95</a:t>
                  </a:r>
                </a:p>
                <a:p>
                  <a:pPr algn="ctr"/>
                  <a: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TOP</a:t>
                  </a:r>
                  <a:r>
                    <a:rPr lang="en-AU" sz="900" b="1" baseline="0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 MARGIN</a:t>
                  </a:r>
                  <a:endParaRPr lang="en-AU" sz="9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59" name="Group 8"/>
              <p:cNvGrpSpPr/>
              <p:nvPr userDrawn="1"/>
            </p:nvGrpSpPr>
            <p:grpSpPr>
              <a:xfrm>
                <a:off x="-1334173" y="1659820"/>
                <a:ext cx="1327930" cy="276999"/>
                <a:chOff x="-1334173" y="1659820"/>
                <a:chExt cx="1327930" cy="276999"/>
              </a:xfrm>
            </p:grpSpPr>
            <p:cxnSp>
              <p:nvCxnSpPr>
                <p:cNvPr id="60" name="Straight Connector 59"/>
                <p:cNvCxnSpPr/>
                <p:nvPr userDrawn="1"/>
              </p:nvCxnSpPr>
              <p:spPr>
                <a:xfrm>
                  <a:off x="-261843" y="1798319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1" name="TextBox 60"/>
                <p:cNvSpPr txBox="1"/>
                <p:nvPr userDrawn="1"/>
              </p:nvSpPr>
              <p:spPr>
                <a:xfrm>
                  <a:off x="-1334173" y="1659820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4.52</a:t>
                  </a:r>
                  <a:b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</a:br>
                  <a: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CHART TOP</a:t>
                  </a:r>
                  <a:endParaRPr lang="en-AU" sz="9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endParaRPr>
                </a:p>
              </p:txBody>
            </p:sp>
          </p:grpSp>
        </p:grpSp>
        <p:grpSp>
          <p:nvGrpSpPr>
            <p:cNvPr id="49" name="Group 6"/>
            <p:cNvGrpSpPr/>
            <p:nvPr userDrawn="1"/>
          </p:nvGrpSpPr>
          <p:grpSpPr>
            <a:xfrm>
              <a:off x="-253905" y="-533456"/>
              <a:ext cx="9642915" cy="533456"/>
              <a:chOff x="-253905" y="-533456"/>
              <a:chExt cx="9642915" cy="533456"/>
            </a:xfrm>
          </p:grpSpPr>
          <p:grpSp>
            <p:nvGrpSpPr>
              <p:cNvPr id="50" name="Group 49"/>
              <p:cNvGrpSpPr/>
              <p:nvPr userDrawn="1"/>
            </p:nvGrpSpPr>
            <p:grpSpPr>
              <a:xfrm>
                <a:off x="-253905" y="-533456"/>
                <a:ext cx="1072330" cy="533456"/>
                <a:chOff x="-250415" y="-533456"/>
                <a:chExt cx="1072330" cy="533456"/>
              </a:xfrm>
            </p:grpSpPr>
            <p:cxnSp>
              <p:nvCxnSpPr>
                <p:cNvPr id="54" name="Straight Connector 53"/>
                <p:cNvCxnSpPr/>
                <p:nvPr userDrawn="1"/>
              </p:nvCxnSpPr>
              <p:spPr>
                <a:xfrm>
                  <a:off x="285750" y="-252000"/>
                  <a:ext cx="0" cy="25200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5" name="TextBox 54"/>
                <p:cNvSpPr txBox="1"/>
                <p:nvPr userDrawn="1"/>
              </p:nvSpPr>
              <p:spPr>
                <a:xfrm>
                  <a:off x="-250415" y="-533456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>
                  <a:defPPr>
                    <a:defRPr lang="en-AU"/>
                  </a:defPPr>
                  <a:lvl1pPr algn="ctr">
                    <a:defRPr sz="9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defRPr>
                  </a:lvl1pPr>
                </a:lstStyle>
                <a:p>
                  <a:pPr lvl="0"/>
                  <a:r>
                    <a:rPr lang="en-AU" dirty="0" smtClean="0"/>
                    <a:t>11.90</a:t>
                  </a:r>
                  <a:br>
                    <a:rPr lang="en-AU" dirty="0" smtClean="0"/>
                  </a:br>
                  <a:r>
                    <a:rPr lang="en-AU" dirty="0" smtClean="0"/>
                    <a:t>LEFT MARGIN</a:t>
                  </a:r>
                  <a:endParaRPr lang="en-AU" dirty="0"/>
                </a:p>
              </p:txBody>
            </p:sp>
          </p:grpSp>
          <p:grpSp>
            <p:nvGrpSpPr>
              <p:cNvPr id="51" name="Group 2"/>
              <p:cNvGrpSpPr/>
              <p:nvPr userDrawn="1"/>
            </p:nvGrpSpPr>
            <p:grpSpPr>
              <a:xfrm>
                <a:off x="8316680" y="-533456"/>
                <a:ext cx="1072330" cy="528999"/>
                <a:chOff x="7804969" y="-533456"/>
                <a:chExt cx="1072330" cy="528999"/>
              </a:xfrm>
            </p:grpSpPr>
            <p:cxnSp>
              <p:nvCxnSpPr>
                <p:cNvPr id="52" name="Straight Connector 51"/>
                <p:cNvCxnSpPr/>
                <p:nvPr userDrawn="1"/>
              </p:nvCxnSpPr>
              <p:spPr>
                <a:xfrm>
                  <a:off x="8341134" y="-256457"/>
                  <a:ext cx="0" cy="25200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3" name="TextBox 52"/>
                <p:cNvSpPr txBox="1"/>
                <p:nvPr userDrawn="1"/>
              </p:nvSpPr>
              <p:spPr>
                <a:xfrm>
                  <a:off x="7804969" y="-533456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>
                  <a:defPPr>
                    <a:defRPr lang="en-AU"/>
                  </a:defPPr>
                  <a:lvl1pPr algn="ctr">
                    <a:defRPr sz="9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defRPr>
                  </a:lvl1pPr>
                </a:lstStyle>
                <a:p>
                  <a:pPr lvl="0"/>
                  <a:r>
                    <a:rPr lang="en-AU" dirty="0" smtClean="0"/>
                    <a:t>11.90</a:t>
                  </a:r>
                </a:p>
                <a:p>
                  <a:pPr lvl="0"/>
                  <a:r>
                    <a:rPr lang="en-AU" dirty="0" smtClean="0"/>
                    <a:t>RIGHT MARGIN</a:t>
                  </a:r>
                  <a:endParaRPr lang="en-AU" dirty="0"/>
                </a:p>
              </p:txBody>
            </p:sp>
          </p:grpSp>
        </p:grpSp>
      </p:grpSp>
      <p:pic>
        <p:nvPicPr>
          <p:cNvPr id="30" name="Picture 2" descr="C:\Users\AndrewA\Desktop\TNS_logo_rgb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13" y="6071836"/>
            <a:ext cx="504000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Bilde 7"/>
          <p:cNvPicPr>
            <a:picLocks noChangeAspect="1"/>
          </p:cNvPicPr>
          <p:nvPr userDrawn="1">
            <p:custDataLst>
              <p:tags r:id="rId1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880" y="6073064"/>
            <a:ext cx="858411" cy="163680"/>
          </a:xfrm>
          <a:prstGeom prst="rect">
            <a:avLst/>
          </a:prstGeom>
        </p:spPr>
      </p:pic>
      <p:sp>
        <p:nvSpPr>
          <p:cNvPr id="9" name="TekstSylinder 8"/>
          <p:cNvSpPr txBox="1"/>
          <p:nvPr userDrawn="1">
            <p:custDataLst>
              <p:tags r:id="rId14"/>
            </p:custDataLst>
          </p:nvPr>
        </p:nvSpPr>
        <p:spPr>
          <a:xfrm>
            <a:off x="1290880" y="6038139"/>
            <a:ext cx="3028726" cy="384721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nb-NO" sz="1250" b="0" i="0" u="none" strike="noStrike" spc="0" baseline="0" dirty="0" smtClean="0">
              <a:solidFill>
                <a:srgbClr val="232323"/>
              </a:solidFill>
              <a:latin typeface="Verdana"/>
            </a:endParaRPr>
          </a:p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nb-NO" sz="1250" b="0" i="0" u="none" strike="noStrike" spc="0" baseline="0" dirty="0" smtClean="0">
                <a:solidFill>
                  <a:srgbClr val="232323"/>
                </a:solidFill>
                <a:latin typeface="Verdana"/>
              </a:rPr>
              <a:t>Interbuss Q2 2012</a:t>
            </a:r>
            <a:endParaRPr lang="nb-NO" sz="1250" b="0" i="0" u="none" strike="noStrike" spc="0" baseline="0" dirty="0">
              <a:solidFill>
                <a:srgbClr val="232323"/>
              </a:solidFill>
              <a:latin typeface="Verdana"/>
            </a:endParaRPr>
          </a:p>
        </p:txBody>
      </p:sp>
      <p:sp>
        <p:nvSpPr>
          <p:cNvPr id="10" name="TekstSylinder 9"/>
          <p:cNvSpPr txBox="1"/>
          <p:nvPr userDrawn="1">
            <p:custDataLst>
              <p:tags r:id="rId15"/>
            </p:custDataLst>
          </p:nvPr>
        </p:nvSpPr>
        <p:spPr>
          <a:xfrm>
            <a:off x="1290880" y="6324879"/>
            <a:ext cx="2540000" cy="531000"/>
          </a:xfrm>
          <a:prstGeom prst="rect">
            <a:avLst/>
          </a:prstGeom>
          <a:noFill/>
        </p:spPr>
        <p:txBody>
          <a:bodyPr vert="horz" lIns="0" tIns="0" rIns="0" bIns="279400" rtlCol="0" anchor="b">
            <a:noAutofit/>
          </a:bodyPr>
          <a:lstStyle/>
          <a:p>
            <a:pPr algn="l">
              <a:lnSpc>
                <a:spcPct val="0"/>
              </a:lnSpc>
              <a:spcBef>
                <a:spcPct val="0"/>
              </a:spcBef>
              <a:spcAft>
                <a:spcPct val="0"/>
              </a:spcAft>
            </a:pPr>
            <a:r>
              <a:rPr lang="nb-NO" sz="750" b="0" i="0" u="none" strike="noStrike" spc="0" baseline="0" dirty="0" smtClean="0">
                <a:solidFill>
                  <a:srgbClr val="232323"/>
                </a:solidFill>
                <a:latin typeface="Verdana"/>
              </a:rPr>
              <a:t>© TNS   </a:t>
            </a:r>
            <a:endParaRPr lang="nb-NO" sz="750" b="0" i="0" u="none" strike="noStrike" spc="0" baseline="0" dirty="0">
              <a:solidFill>
                <a:srgbClr val="232323"/>
              </a:solidFill>
              <a:latin typeface="Verdana"/>
            </a:endParaRPr>
          </a:p>
        </p:txBody>
      </p:sp>
      <p:sp>
        <p:nvSpPr>
          <p:cNvPr id="11" name="TekstSylinder 10"/>
          <p:cNvSpPr txBox="1"/>
          <p:nvPr userDrawn="1">
            <p:custDataLst>
              <p:tags r:id="rId16"/>
            </p:custDataLst>
          </p:nvPr>
        </p:nvSpPr>
        <p:spPr>
          <a:xfrm>
            <a:off x="4686150" y="6486679"/>
            <a:ext cx="1905000" cy="115416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nb-NO" sz="750" b="0" i="0" u="none" strike="noStrike" spc="0" baseline="0" dirty="0">
              <a:solidFill>
                <a:srgbClr val="232323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030380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lang="en-US" sz="1600" b="0" kern="1200" dirty="0" smtClean="0">
          <a:solidFill>
            <a:srgbClr val="333333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b="1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defTabSz="914400" rtl="0" eaLnBrk="1" latinLnBrk="0" hangingPunct="1">
        <a:spcBef>
          <a:spcPct val="20000"/>
        </a:spcBef>
        <a:buFont typeface="Wingdings" pitchFamily="2" charset="2"/>
        <a:buChar char=""/>
        <a:defRPr sz="16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defTabSz="914400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defTabSz="914400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5837" y="-3163"/>
            <a:ext cx="9151455" cy="6861163"/>
            <a:chOff x="-5837" y="-3163"/>
            <a:chExt cx="9151455" cy="6861163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534163" y="-3163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86163" y="-3163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038163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29168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542163" y="-3163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794163" y="-3163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046163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29968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548545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800545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052545" y="-3163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306070" y="-3163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556545" y="-3163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808545" y="-3163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060545" y="-3163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314070" y="-3163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567781" y="-3163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4819781" y="-3163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071781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32530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575781" y="-3163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5827781" y="-3163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079781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33330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582163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34163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7086163" y="-3163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7339688" y="-3163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7590163" y="-3163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7842163" y="-3163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8094163" y="-3163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8347688" y="-3163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8598163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8855075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286513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0" y="527837"/>
              <a:ext cx="914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1618" y="277012"/>
              <a:ext cx="914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1618" y="1031837"/>
              <a:ext cx="9138163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0" y="781012"/>
              <a:ext cx="914561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618" y="1535799"/>
              <a:ext cx="913654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0" y="1284974"/>
              <a:ext cx="914561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0" y="2039799"/>
              <a:ext cx="914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0" y="1788974"/>
              <a:ext cx="914561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1618" y="2543875"/>
              <a:ext cx="914238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0" y="2293050"/>
              <a:ext cx="914561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0" y="3047875"/>
              <a:ext cx="914561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0" y="2797050"/>
              <a:ext cx="9139781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1618" y="3551837"/>
              <a:ext cx="914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1618" y="3301012"/>
              <a:ext cx="9138163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0" y="4055837"/>
              <a:ext cx="914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1618" y="3805012"/>
              <a:ext cx="914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1618" y="4307837"/>
              <a:ext cx="914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0" y="4811837"/>
              <a:ext cx="9139781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0" y="4561012"/>
              <a:ext cx="9138163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0" y="5315799"/>
              <a:ext cx="914561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 userDrawn="1"/>
          </p:nvCxnSpPr>
          <p:spPr>
            <a:xfrm>
              <a:off x="-5837" y="5064974"/>
              <a:ext cx="914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1618" y="5819799"/>
              <a:ext cx="914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0" y="5568974"/>
              <a:ext cx="914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0" y="6071837"/>
              <a:ext cx="9139781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0" y="6323837"/>
              <a:ext cx="9138163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-4219" y="6575837"/>
              <a:ext cx="914238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Group 84"/>
          <p:cNvGrpSpPr/>
          <p:nvPr/>
        </p:nvGrpSpPr>
        <p:grpSpPr>
          <a:xfrm>
            <a:off x="-1334173" y="-533456"/>
            <a:ext cx="10723183" cy="6493000"/>
            <a:chOff x="-1334173" y="-533456"/>
            <a:chExt cx="10723183" cy="6493000"/>
          </a:xfrm>
        </p:grpSpPr>
        <p:grpSp>
          <p:nvGrpSpPr>
            <p:cNvPr id="90" name="Group 13"/>
            <p:cNvGrpSpPr/>
            <p:nvPr userDrawn="1"/>
          </p:nvGrpSpPr>
          <p:grpSpPr>
            <a:xfrm>
              <a:off x="-1334173" y="1145470"/>
              <a:ext cx="1327930" cy="4814074"/>
              <a:chOff x="-1334173" y="1145470"/>
              <a:chExt cx="1327930" cy="4814074"/>
            </a:xfrm>
          </p:grpSpPr>
          <p:grpSp>
            <p:nvGrpSpPr>
              <p:cNvPr id="99" name="Group 7"/>
              <p:cNvGrpSpPr/>
              <p:nvPr userDrawn="1"/>
            </p:nvGrpSpPr>
            <p:grpSpPr>
              <a:xfrm>
                <a:off x="-1334173" y="4420483"/>
                <a:ext cx="1327930" cy="276999"/>
                <a:chOff x="-1334173" y="4420483"/>
                <a:chExt cx="1327930" cy="276999"/>
              </a:xfrm>
            </p:grpSpPr>
            <p:cxnSp>
              <p:nvCxnSpPr>
                <p:cNvPr id="125" name="Straight Connector 124"/>
                <p:cNvCxnSpPr/>
                <p:nvPr userDrawn="1"/>
              </p:nvCxnSpPr>
              <p:spPr>
                <a:xfrm>
                  <a:off x="-261843" y="4558982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6" name="TextBox 125"/>
                <p:cNvSpPr txBox="1"/>
                <p:nvPr userDrawn="1"/>
              </p:nvSpPr>
              <p:spPr>
                <a:xfrm>
                  <a:off x="-1334173" y="4420483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3.14</a:t>
                  </a:r>
                  <a:b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</a:br>
                  <a: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X</a:t>
                  </a:r>
                  <a:r>
                    <a:rPr lang="en-AU" sz="900" b="1" baseline="0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 AXIS</a:t>
                  </a:r>
                  <a:endParaRPr lang="en-AU" sz="9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105" name="Group 104"/>
              <p:cNvGrpSpPr/>
              <p:nvPr userDrawn="1"/>
            </p:nvGrpSpPr>
            <p:grpSpPr>
              <a:xfrm>
                <a:off x="-1334173" y="5682545"/>
                <a:ext cx="1327930" cy="276999"/>
                <a:chOff x="-1334173" y="5682545"/>
                <a:chExt cx="1327930" cy="276999"/>
              </a:xfrm>
            </p:grpSpPr>
            <p:cxnSp>
              <p:nvCxnSpPr>
                <p:cNvPr id="115" name="Straight Connector 114"/>
                <p:cNvCxnSpPr/>
                <p:nvPr userDrawn="1"/>
              </p:nvCxnSpPr>
              <p:spPr>
                <a:xfrm>
                  <a:off x="-261843" y="5821044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4" name="TextBox 123"/>
                <p:cNvSpPr txBox="1"/>
                <p:nvPr userDrawn="1"/>
              </p:nvSpPr>
              <p:spPr>
                <a:xfrm>
                  <a:off x="-1334173" y="5682545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6.65</a:t>
                  </a:r>
                  <a:b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</a:br>
                  <a: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BASE MARGIN</a:t>
                  </a:r>
                  <a:endParaRPr lang="en-AU" sz="9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106" name="Group 5"/>
              <p:cNvGrpSpPr/>
              <p:nvPr userDrawn="1"/>
            </p:nvGrpSpPr>
            <p:grpSpPr>
              <a:xfrm>
                <a:off x="-1334173" y="1145470"/>
                <a:ext cx="1327930" cy="276999"/>
                <a:chOff x="-1334173" y="1145470"/>
                <a:chExt cx="1327930" cy="276999"/>
              </a:xfrm>
            </p:grpSpPr>
            <p:cxnSp>
              <p:nvCxnSpPr>
                <p:cNvPr id="113" name="Straight Connector 112"/>
                <p:cNvCxnSpPr/>
                <p:nvPr userDrawn="1"/>
              </p:nvCxnSpPr>
              <p:spPr>
                <a:xfrm>
                  <a:off x="-261843" y="1283969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4" name="TextBox 113"/>
                <p:cNvSpPr txBox="1"/>
                <p:nvPr userDrawn="1"/>
              </p:nvSpPr>
              <p:spPr>
                <a:xfrm>
                  <a:off x="-1334173" y="1145470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5.95</a:t>
                  </a:r>
                </a:p>
                <a:p>
                  <a:pPr algn="ctr"/>
                  <a: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TOP</a:t>
                  </a:r>
                  <a:r>
                    <a:rPr lang="en-AU" sz="900" b="1" baseline="0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 MARGIN</a:t>
                  </a:r>
                  <a:endParaRPr lang="en-AU" sz="9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107" name="Group 8"/>
              <p:cNvGrpSpPr/>
              <p:nvPr userDrawn="1"/>
            </p:nvGrpSpPr>
            <p:grpSpPr>
              <a:xfrm>
                <a:off x="-1334173" y="1659820"/>
                <a:ext cx="1327930" cy="276999"/>
                <a:chOff x="-1334173" y="1659820"/>
                <a:chExt cx="1327930" cy="276999"/>
              </a:xfrm>
            </p:grpSpPr>
            <p:cxnSp>
              <p:nvCxnSpPr>
                <p:cNvPr id="108" name="Straight Connector 107"/>
                <p:cNvCxnSpPr/>
                <p:nvPr userDrawn="1"/>
              </p:nvCxnSpPr>
              <p:spPr>
                <a:xfrm>
                  <a:off x="-261843" y="1798319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9" name="TextBox 108"/>
                <p:cNvSpPr txBox="1"/>
                <p:nvPr userDrawn="1"/>
              </p:nvSpPr>
              <p:spPr>
                <a:xfrm>
                  <a:off x="-1334173" y="1659820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4.52</a:t>
                  </a:r>
                  <a:b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</a:br>
                  <a: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CHART TOP</a:t>
                  </a:r>
                  <a:endParaRPr lang="en-AU" sz="9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endParaRPr>
                </a:p>
              </p:txBody>
            </p:sp>
          </p:grpSp>
        </p:grpSp>
        <p:grpSp>
          <p:nvGrpSpPr>
            <p:cNvPr id="91" name="Group 6"/>
            <p:cNvGrpSpPr/>
            <p:nvPr userDrawn="1"/>
          </p:nvGrpSpPr>
          <p:grpSpPr>
            <a:xfrm>
              <a:off x="-253905" y="-533456"/>
              <a:ext cx="9642915" cy="533456"/>
              <a:chOff x="-253905" y="-533456"/>
              <a:chExt cx="9642915" cy="533456"/>
            </a:xfrm>
          </p:grpSpPr>
          <p:grpSp>
            <p:nvGrpSpPr>
              <p:cNvPr id="93" name="Group 92"/>
              <p:cNvGrpSpPr/>
              <p:nvPr userDrawn="1"/>
            </p:nvGrpSpPr>
            <p:grpSpPr>
              <a:xfrm>
                <a:off x="-253905" y="-533456"/>
                <a:ext cx="1072330" cy="533456"/>
                <a:chOff x="-250415" y="-533456"/>
                <a:chExt cx="1072330" cy="533456"/>
              </a:xfrm>
            </p:grpSpPr>
            <p:cxnSp>
              <p:nvCxnSpPr>
                <p:cNvPr id="97" name="Straight Connector 96"/>
                <p:cNvCxnSpPr/>
                <p:nvPr userDrawn="1"/>
              </p:nvCxnSpPr>
              <p:spPr>
                <a:xfrm>
                  <a:off x="285750" y="-252000"/>
                  <a:ext cx="0" cy="25200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8" name="TextBox 97"/>
                <p:cNvSpPr txBox="1"/>
                <p:nvPr userDrawn="1"/>
              </p:nvSpPr>
              <p:spPr>
                <a:xfrm>
                  <a:off x="-250415" y="-533456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>
                  <a:defPPr>
                    <a:defRPr lang="en-AU"/>
                  </a:defPPr>
                  <a:lvl1pPr algn="ctr">
                    <a:defRPr sz="9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defRPr>
                  </a:lvl1pPr>
                </a:lstStyle>
                <a:p>
                  <a:pPr lvl="0"/>
                  <a:r>
                    <a:rPr lang="en-AU" dirty="0" smtClean="0"/>
                    <a:t>11.90</a:t>
                  </a:r>
                  <a:br>
                    <a:rPr lang="en-AU" dirty="0" smtClean="0"/>
                  </a:br>
                  <a:r>
                    <a:rPr lang="en-AU" dirty="0" smtClean="0"/>
                    <a:t>LEFT MARGIN</a:t>
                  </a:r>
                  <a:endParaRPr lang="en-AU" dirty="0"/>
                </a:p>
              </p:txBody>
            </p:sp>
          </p:grpSp>
          <p:grpSp>
            <p:nvGrpSpPr>
              <p:cNvPr id="94" name="Group 2"/>
              <p:cNvGrpSpPr/>
              <p:nvPr userDrawn="1"/>
            </p:nvGrpSpPr>
            <p:grpSpPr>
              <a:xfrm>
                <a:off x="8316680" y="-533456"/>
                <a:ext cx="1072330" cy="528999"/>
                <a:chOff x="7804969" y="-533456"/>
                <a:chExt cx="1072330" cy="528999"/>
              </a:xfrm>
            </p:grpSpPr>
            <p:cxnSp>
              <p:nvCxnSpPr>
                <p:cNvPr id="95" name="Straight Connector 94"/>
                <p:cNvCxnSpPr/>
                <p:nvPr userDrawn="1"/>
              </p:nvCxnSpPr>
              <p:spPr>
                <a:xfrm>
                  <a:off x="8341134" y="-256457"/>
                  <a:ext cx="0" cy="25200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6" name="TextBox 95"/>
                <p:cNvSpPr txBox="1"/>
                <p:nvPr userDrawn="1"/>
              </p:nvSpPr>
              <p:spPr>
                <a:xfrm>
                  <a:off x="7804969" y="-533456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>
                  <a:defPPr>
                    <a:defRPr lang="en-AU"/>
                  </a:defPPr>
                  <a:lvl1pPr algn="ctr">
                    <a:defRPr sz="9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defRPr>
                  </a:lvl1pPr>
                </a:lstStyle>
                <a:p>
                  <a:pPr lvl="0"/>
                  <a:r>
                    <a:rPr lang="en-AU" dirty="0" smtClean="0"/>
                    <a:t>11.90</a:t>
                  </a:r>
                </a:p>
                <a:p>
                  <a:pPr lvl="0"/>
                  <a:r>
                    <a:rPr lang="en-AU" dirty="0" smtClean="0"/>
                    <a:t>RIGHT MARGIN</a:t>
                  </a:r>
                  <a:endParaRPr lang="en-AU" dirty="0"/>
                </a:p>
              </p:txBody>
            </p:sp>
          </p:grpSp>
        </p:grpSp>
      </p:grpSp>
      <p:pic>
        <p:nvPicPr>
          <p:cNvPr id="5" name="Bilde 4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880" y="6073064"/>
            <a:ext cx="858411" cy="163680"/>
          </a:xfrm>
          <a:prstGeom prst="rect">
            <a:avLst/>
          </a:prstGeom>
        </p:spPr>
      </p:pic>
      <p:sp>
        <p:nvSpPr>
          <p:cNvPr id="7" name="TekstSylinder 6"/>
          <p:cNvSpPr txBox="1"/>
          <p:nvPr userDrawn="1">
            <p:custDataLst>
              <p:tags r:id="rId4"/>
            </p:custDataLst>
          </p:nvPr>
        </p:nvSpPr>
        <p:spPr>
          <a:xfrm>
            <a:off x="1290880" y="6038139"/>
            <a:ext cx="3028726" cy="384721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nb-NO" sz="1250" b="0" i="0" u="none" strike="noStrike" spc="0" baseline="0" dirty="0" smtClean="0">
              <a:solidFill>
                <a:srgbClr val="232323"/>
              </a:solidFill>
              <a:latin typeface="Verdana"/>
            </a:endParaRPr>
          </a:p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nb-NO" sz="1250" b="0" i="0" u="none" strike="noStrike" spc="0" baseline="0" dirty="0" smtClean="0">
                <a:solidFill>
                  <a:srgbClr val="232323"/>
                </a:solidFill>
                <a:latin typeface="Verdana"/>
              </a:rPr>
              <a:t>Interbuss Q2 2012</a:t>
            </a:r>
            <a:endParaRPr lang="nb-NO" sz="1250" b="0" i="0" u="none" strike="noStrike" spc="0" baseline="0" dirty="0">
              <a:solidFill>
                <a:srgbClr val="232323"/>
              </a:solidFill>
              <a:latin typeface="Verdana"/>
            </a:endParaRPr>
          </a:p>
        </p:txBody>
      </p:sp>
      <p:sp>
        <p:nvSpPr>
          <p:cNvPr id="69" name="TekstSylinder 68"/>
          <p:cNvSpPr txBox="1"/>
          <p:nvPr userDrawn="1">
            <p:custDataLst>
              <p:tags r:id="rId5"/>
            </p:custDataLst>
          </p:nvPr>
        </p:nvSpPr>
        <p:spPr>
          <a:xfrm>
            <a:off x="1290880" y="6324879"/>
            <a:ext cx="2540000" cy="531000"/>
          </a:xfrm>
          <a:prstGeom prst="rect">
            <a:avLst/>
          </a:prstGeom>
          <a:noFill/>
        </p:spPr>
        <p:txBody>
          <a:bodyPr vert="horz" lIns="0" tIns="0" rIns="0" bIns="279400" rtlCol="0" anchor="b">
            <a:noAutofit/>
          </a:bodyPr>
          <a:lstStyle/>
          <a:p>
            <a:pPr algn="l">
              <a:lnSpc>
                <a:spcPct val="0"/>
              </a:lnSpc>
              <a:spcBef>
                <a:spcPct val="0"/>
              </a:spcBef>
              <a:spcAft>
                <a:spcPct val="0"/>
              </a:spcAft>
            </a:pPr>
            <a:r>
              <a:rPr lang="nb-NO" sz="750" b="0" i="0" u="none" strike="noStrike" spc="0" baseline="0" dirty="0" smtClean="0">
                <a:solidFill>
                  <a:srgbClr val="232323"/>
                </a:solidFill>
                <a:latin typeface="Verdana"/>
              </a:rPr>
              <a:t>© TNS   </a:t>
            </a:r>
            <a:endParaRPr lang="nb-NO" sz="750" b="0" i="0" u="none" strike="noStrike" spc="0" baseline="0" dirty="0">
              <a:solidFill>
                <a:srgbClr val="232323"/>
              </a:solidFill>
              <a:latin typeface="Verdana"/>
            </a:endParaRPr>
          </a:p>
        </p:txBody>
      </p:sp>
      <p:sp>
        <p:nvSpPr>
          <p:cNvPr id="70" name="TekstSylinder 69"/>
          <p:cNvSpPr txBox="1"/>
          <p:nvPr userDrawn="1">
            <p:custDataLst>
              <p:tags r:id="rId6"/>
            </p:custDataLst>
          </p:nvPr>
        </p:nvSpPr>
        <p:spPr>
          <a:xfrm>
            <a:off x="4686150" y="6486679"/>
            <a:ext cx="1905000" cy="115416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nb-NO" sz="750" b="0" i="0" u="none" strike="noStrike" spc="0" baseline="0" dirty="0">
              <a:solidFill>
                <a:srgbClr val="232323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248527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b="0" kern="1200">
          <a:solidFill>
            <a:srgbClr val="333333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b="1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defTabSz="914400" rtl="0" eaLnBrk="1" latinLnBrk="0" hangingPunct="1">
        <a:spcBef>
          <a:spcPct val="20000"/>
        </a:spcBef>
        <a:buFont typeface="Wingdings" pitchFamily="2" charset="2"/>
        <a:buChar char=""/>
        <a:defRPr sz="16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defTabSz="914400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defTabSz="914400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880" y="6073064"/>
            <a:ext cx="858411" cy="163680"/>
          </a:xfrm>
          <a:prstGeom prst="rect">
            <a:avLst/>
          </a:prstGeom>
        </p:spPr>
      </p:pic>
      <p:sp>
        <p:nvSpPr>
          <p:cNvPr id="6" name="TekstSylinder 5"/>
          <p:cNvSpPr txBox="1"/>
          <p:nvPr userDrawn="1">
            <p:custDataLst>
              <p:tags r:id="rId4"/>
            </p:custDataLst>
          </p:nvPr>
        </p:nvSpPr>
        <p:spPr>
          <a:xfrm>
            <a:off x="1290880" y="6038139"/>
            <a:ext cx="3028726" cy="384721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nb-NO" sz="1250" b="0" i="0" u="none" strike="noStrike" spc="0" baseline="0" dirty="0" smtClean="0">
              <a:solidFill>
                <a:srgbClr val="232323"/>
              </a:solidFill>
              <a:latin typeface="Verdana"/>
            </a:endParaRPr>
          </a:p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nb-NO" sz="1250" b="0" i="0" u="none" strike="noStrike" spc="0" baseline="0" dirty="0" smtClean="0">
                <a:solidFill>
                  <a:srgbClr val="232323"/>
                </a:solidFill>
                <a:latin typeface="Verdana"/>
              </a:rPr>
              <a:t>Interbuss Q2 2012</a:t>
            </a:r>
            <a:endParaRPr lang="nb-NO" sz="1250" b="0" i="0" u="none" strike="noStrike" spc="0" baseline="0" dirty="0">
              <a:solidFill>
                <a:srgbClr val="232323"/>
              </a:solidFill>
              <a:latin typeface="Verdana"/>
            </a:endParaRPr>
          </a:p>
        </p:txBody>
      </p:sp>
      <p:sp>
        <p:nvSpPr>
          <p:cNvPr id="7" name="TekstSylinder 6"/>
          <p:cNvSpPr txBox="1"/>
          <p:nvPr userDrawn="1">
            <p:custDataLst>
              <p:tags r:id="rId5"/>
            </p:custDataLst>
          </p:nvPr>
        </p:nvSpPr>
        <p:spPr>
          <a:xfrm>
            <a:off x="1290880" y="6324879"/>
            <a:ext cx="2540000" cy="531000"/>
          </a:xfrm>
          <a:prstGeom prst="rect">
            <a:avLst/>
          </a:prstGeom>
          <a:noFill/>
        </p:spPr>
        <p:txBody>
          <a:bodyPr vert="horz" lIns="0" tIns="0" rIns="0" bIns="279400" rtlCol="0" anchor="b">
            <a:noAutofit/>
          </a:bodyPr>
          <a:lstStyle/>
          <a:p>
            <a:pPr algn="l">
              <a:lnSpc>
                <a:spcPct val="0"/>
              </a:lnSpc>
              <a:spcBef>
                <a:spcPct val="0"/>
              </a:spcBef>
              <a:spcAft>
                <a:spcPct val="0"/>
              </a:spcAft>
            </a:pPr>
            <a:r>
              <a:rPr lang="nb-NO" sz="750" b="0" i="0" u="none" strike="noStrike" spc="0" baseline="0" dirty="0" smtClean="0">
                <a:solidFill>
                  <a:srgbClr val="232323"/>
                </a:solidFill>
                <a:latin typeface="Verdana"/>
              </a:rPr>
              <a:t>© TNS   </a:t>
            </a:r>
            <a:endParaRPr lang="nb-NO" sz="750" b="0" i="0" u="none" strike="noStrike" spc="0" baseline="0" dirty="0">
              <a:solidFill>
                <a:srgbClr val="232323"/>
              </a:solidFill>
              <a:latin typeface="Verdana"/>
            </a:endParaRPr>
          </a:p>
        </p:txBody>
      </p:sp>
      <p:sp>
        <p:nvSpPr>
          <p:cNvPr id="8" name="TekstSylinder 7"/>
          <p:cNvSpPr txBox="1"/>
          <p:nvPr userDrawn="1">
            <p:custDataLst>
              <p:tags r:id="rId6"/>
            </p:custDataLst>
          </p:nvPr>
        </p:nvSpPr>
        <p:spPr>
          <a:xfrm>
            <a:off x="4686150" y="6486679"/>
            <a:ext cx="1905000" cy="115416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nb-NO" sz="750" b="0" i="0" u="none" strike="noStrike" spc="0" baseline="0" dirty="0">
              <a:solidFill>
                <a:srgbClr val="232323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519163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>
            <p:custDataLst>
              <p:tags r:id="rId11"/>
            </p:custDataLst>
          </p:nvPr>
        </p:nvSpPr>
        <p:spPr>
          <a:xfrm>
            <a:off x="1291688" y="6323837"/>
            <a:ext cx="754475" cy="531000"/>
          </a:xfrm>
          <a:prstGeom prst="rect">
            <a:avLst/>
          </a:prstGeom>
          <a:noFill/>
        </p:spPr>
        <p:txBody>
          <a:bodyPr wrap="square" lIns="0" tIns="0" rIns="0" bIns="266400" rtlCol="0" anchor="b">
            <a:noAutofit/>
          </a:bodyPr>
          <a:lstStyle/>
          <a:p>
            <a:r>
              <a:rPr lang="en-AU" sz="750" b="0" dirty="0" smtClean="0">
                <a:solidFill>
                  <a:srgbClr val="333333"/>
                </a:solidFill>
                <a:latin typeface="Verdana"/>
              </a:rPr>
              <a:t>©TNS 2012</a:t>
            </a:r>
            <a:endParaRPr lang="en-AU" sz="750" b="0" dirty="0">
              <a:solidFill>
                <a:srgbClr val="333333"/>
              </a:solidFill>
              <a:latin typeface="Verdana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5751" y="1"/>
            <a:ext cx="8569324" cy="1031838"/>
          </a:xfrm>
          <a:prstGeom prst="rect">
            <a:avLst/>
          </a:prstGeom>
        </p:spPr>
        <p:txBody>
          <a:bodyPr vert="horz" lIns="0" tIns="208800" rIns="0" bIns="0" rtlCol="0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5750" y="1031837"/>
            <a:ext cx="8569324" cy="4035515"/>
          </a:xfrm>
          <a:prstGeom prst="rect">
            <a:avLst/>
          </a:prstGeom>
        </p:spPr>
        <p:txBody>
          <a:bodyPr vert="horz" lIns="0" tIns="21240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49607" y="6323838"/>
            <a:ext cx="505467" cy="25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89" name="Rectangle 88"/>
          <p:cNvSpPr/>
          <p:nvPr>
            <p:custDataLst>
              <p:tags r:id="rId12"/>
            </p:custDataLst>
          </p:nvPr>
        </p:nvSpPr>
        <p:spPr>
          <a:xfrm>
            <a:off x="285750" y="5064973"/>
            <a:ext cx="8569324" cy="8818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rtlCol="0" anchor="ctr">
            <a:noAutofit/>
          </a:bodyPr>
          <a:lstStyle/>
          <a:p>
            <a:pPr algn="ctr"/>
            <a:endParaRPr lang="en-AU" dirty="0">
              <a:solidFill>
                <a:prstClr val="white"/>
              </a:solidFill>
            </a:endParaRPr>
          </a:p>
        </p:txBody>
      </p:sp>
      <p:cxnSp>
        <p:nvCxnSpPr>
          <p:cNvPr id="70" name="Straight Connector 69"/>
          <p:cNvCxnSpPr/>
          <p:nvPr>
            <p:custDataLst>
              <p:tags r:id="rId13"/>
            </p:custDataLst>
          </p:nvPr>
        </p:nvCxnSpPr>
        <p:spPr>
          <a:xfrm>
            <a:off x="282163" y="5946775"/>
            <a:ext cx="8572912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" descr="\\PSTUDIOTERM\Clients\TNS Global\TNS_002 Templates\4. Design\4. Active\PPT Files\2. 5th April Redesign\From Client\TNS_logo_72ppi.pn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13" y="6071836"/>
            <a:ext cx="504000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7" name="Group 46"/>
          <p:cNvGrpSpPr/>
          <p:nvPr/>
        </p:nvGrpSpPr>
        <p:grpSpPr>
          <a:xfrm>
            <a:off x="-1334173" y="-533456"/>
            <a:ext cx="10723183" cy="6493000"/>
            <a:chOff x="-1334173" y="-533456"/>
            <a:chExt cx="10723183" cy="6493000"/>
          </a:xfrm>
        </p:grpSpPr>
        <p:grpSp>
          <p:nvGrpSpPr>
            <p:cNvPr id="48" name="Group 13"/>
            <p:cNvGrpSpPr/>
            <p:nvPr userDrawn="1"/>
          </p:nvGrpSpPr>
          <p:grpSpPr>
            <a:xfrm>
              <a:off x="-1334173" y="1145470"/>
              <a:ext cx="1327930" cy="4814074"/>
              <a:chOff x="-1334173" y="1145470"/>
              <a:chExt cx="1327930" cy="4814074"/>
            </a:xfrm>
          </p:grpSpPr>
          <p:grpSp>
            <p:nvGrpSpPr>
              <p:cNvPr id="56" name="Group 7"/>
              <p:cNvGrpSpPr/>
              <p:nvPr userDrawn="1"/>
            </p:nvGrpSpPr>
            <p:grpSpPr>
              <a:xfrm>
                <a:off x="-1334173" y="4420483"/>
                <a:ext cx="1327930" cy="276999"/>
                <a:chOff x="-1334173" y="4420483"/>
                <a:chExt cx="1327930" cy="276999"/>
              </a:xfrm>
            </p:grpSpPr>
            <p:cxnSp>
              <p:nvCxnSpPr>
                <p:cNvPr id="66" name="Straight Connector 65"/>
                <p:cNvCxnSpPr/>
                <p:nvPr userDrawn="1"/>
              </p:nvCxnSpPr>
              <p:spPr>
                <a:xfrm>
                  <a:off x="-261843" y="4558982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7" name="TextBox 66"/>
                <p:cNvSpPr txBox="1"/>
                <p:nvPr userDrawn="1"/>
              </p:nvSpPr>
              <p:spPr>
                <a:xfrm>
                  <a:off x="-1334173" y="4420483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dirty="0" smtClean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Verdana"/>
                    </a:rPr>
                    <a:t>3.14</a:t>
                  </a:r>
                  <a:br>
                    <a:rPr lang="en-AU" sz="900" dirty="0" smtClean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Verdana"/>
                    </a:rPr>
                  </a:br>
                  <a:r>
                    <a:rPr lang="en-AU" sz="900" dirty="0" smtClean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Verdana"/>
                    </a:rPr>
                    <a:t>X AXIS</a:t>
                  </a:r>
                  <a:endParaRPr lang="en-AU" sz="90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Verdana"/>
                  </a:endParaRPr>
                </a:p>
              </p:txBody>
            </p:sp>
          </p:grpSp>
          <p:grpSp>
            <p:nvGrpSpPr>
              <p:cNvPr id="57" name="Group 56"/>
              <p:cNvGrpSpPr/>
              <p:nvPr userDrawn="1"/>
            </p:nvGrpSpPr>
            <p:grpSpPr>
              <a:xfrm>
                <a:off x="-1334173" y="5682545"/>
                <a:ext cx="1327930" cy="276999"/>
                <a:chOff x="-1334173" y="5682545"/>
                <a:chExt cx="1327930" cy="276999"/>
              </a:xfrm>
            </p:grpSpPr>
            <p:cxnSp>
              <p:nvCxnSpPr>
                <p:cNvPr id="64" name="Straight Connector 63"/>
                <p:cNvCxnSpPr/>
                <p:nvPr userDrawn="1"/>
              </p:nvCxnSpPr>
              <p:spPr>
                <a:xfrm>
                  <a:off x="-261843" y="5821044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5" name="TextBox 64"/>
                <p:cNvSpPr txBox="1"/>
                <p:nvPr userDrawn="1"/>
              </p:nvSpPr>
              <p:spPr>
                <a:xfrm>
                  <a:off x="-1334173" y="5682545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dirty="0" smtClean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Verdana"/>
                    </a:rPr>
                    <a:t>6.65</a:t>
                  </a:r>
                  <a:br>
                    <a:rPr lang="en-AU" sz="900" dirty="0" smtClean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Verdana"/>
                    </a:rPr>
                  </a:br>
                  <a:r>
                    <a:rPr lang="en-AU" sz="900" dirty="0" smtClean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Verdana"/>
                    </a:rPr>
                    <a:t>BASE MARGIN</a:t>
                  </a:r>
                  <a:endParaRPr lang="en-AU" sz="90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Verdana"/>
                  </a:endParaRPr>
                </a:p>
              </p:txBody>
            </p:sp>
          </p:grpSp>
          <p:grpSp>
            <p:nvGrpSpPr>
              <p:cNvPr id="58" name="Group 5"/>
              <p:cNvGrpSpPr/>
              <p:nvPr userDrawn="1"/>
            </p:nvGrpSpPr>
            <p:grpSpPr>
              <a:xfrm>
                <a:off x="-1334173" y="1145470"/>
                <a:ext cx="1327930" cy="276999"/>
                <a:chOff x="-1334173" y="1145470"/>
                <a:chExt cx="1327930" cy="276999"/>
              </a:xfrm>
            </p:grpSpPr>
            <p:cxnSp>
              <p:nvCxnSpPr>
                <p:cNvPr id="62" name="Straight Connector 61"/>
                <p:cNvCxnSpPr/>
                <p:nvPr userDrawn="1"/>
              </p:nvCxnSpPr>
              <p:spPr>
                <a:xfrm>
                  <a:off x="-261843" y="1283969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3" name="TextBox 62"/>
                <p:cNvSpPr txBox="1"/>
                <p:nvPr userDrawn="1"/>
              </p:nvSpPr>
              <p:spPr>
                <a:xfrm>
                  <a:off x="-1334173" y="1145470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dirty="0" smtClean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Verdana"/>
                    </a:rPr>
                    <a:t>5.95</a:t>
                  </a:r>
                </a:p>
                <a:p>
                  <a:pPr algn="ctr"/>
                  <a:r>
                    <a:rPr lang="en-AU" sz="900" dirty="0" smtClean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Verdana"/>
                    </a:rPr>
                    <a:t>TOP MARGIN</a:t>
                  </a:r>
                  <a:endParaRPr lang="en-AU" sz="90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Verdana"/>
                  </a:endParaRPr>
                </a:p>
              </p:txBody>
            </p:sp>
          </p:grpSp>
          <p:grpSp>
            <p:nvGrpSpPr>
              <p:cNvPr id="59" name="Group 8"/>
              <p:cNvGrpSpPr/>
              <p:nvPr userDrawn="1"/>
            </p:nvGrpSpPr>
            <p:grpSpPr>
              <a:xfrm>
                <a:off x="-1334173" y="1659820"/>
                <a:ext cx="1327930" cy="276999"/>
                <a:chOff x="-1334173" y="1659820"/>
                <a:chExt cx="1327930" cy="276999"/>
              </a:xfrm>
            </p:grpSpPr>
            <p:cxnSp>
              <p:nvCxnSpPr>
                <p:cNvPr id="60" name="Straight Connector 59"/>
                <p:cNvCxnSpPr/>
                <p:nvPr userDrawn="1"/>
              </p:nvCxnSpPr>
              <p:spPr>
                <a:xfrm>
                  <a:off x="-261843" y="1798319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1" name="TextBox 60"/>
                <p:cNvSpPr txBox="1"/>
                <p:nvPr userDrawn="1"/>
              </p:nvSpPr>
              <p:spPr>
                <a:xfrm>
                  <a:off x="-1334173" y="1659820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dirty="0" smtClean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Verdana"/>
                    </a:rPr>
                    <a:t>4.52</a:t>
                  </a:r>
                  <a:br>
                    <a:rPr lang="en-AU" sz="900" dirty="0" smtClean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Verdana"/>
                    </a:rPr>
                  </a:br>
                  <a:r>
                    <a:rPr lang="en-AU" sz="900" dirty="0" smtClean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Verdana"/>
                    </a:rPr>
                    <a:t>CHART TOP</a:t>
                  </a:r>
                  <a:endParaRPr lang="en-AU" sz="90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Verdana"/>
                  </a:endParaRPr>
                </a:p>
              </p:txBody>
            </p:sp>
          </p:grpSp>
        </p:grpSp>
        <p:grpSp>
          <p:nvGrpSpPr>
            <p:cNvPr id="49" name="Group 6"/>
            <p:cNvGrpSpPr/>
            <p:nvPr userDrawn="1"/>
          </p:nvGrpSpPr>
          <p:grpSpPr>
            <a:xfrm>
              <a:off x="-253905" y="-533456"/>
              <a:ext cx="9642915" cy="533456"/>
              <a:chOff x="-253905" y="-533456"/>
              <a:chExt cx="9642915" cy="533456"/>
            </a:xfrm>
          </p:grpSpPr>
          <p:grpSp>
            <p:nvGrpSpPr>
              <p:cNvPr id="50" name="Group 49"/>
              <p:cNvGrpSpPr/>
              <p:nvPr userDrawn="1"/>
            </p:nvGrpSpPr>
            <p:grpSpPr>
              <a:xfrm>
                <a:off x="-253905" y="-533456"/>
                <a:ext cx="1072330" cy="533456"/>
                <a:chOff x="-250415" y="-533456"/>
                <a:chExt cx="1072330" cy="533456"/>
              </a:xfrm>
            </p:grpSpPr>
            <p:cxnSp>
              <p:nvCxnSpPr>
                <p:cNvPr id="54" name="Straight Connector 53"/>
                <p:cNvCxnSpPr/>
                <p:nvPr userDrawn="1"/>
              </p:nvCxnSpPr>
              <p:spPr>
                <a:xfrm>
                  <a:off x="285750" y="-252000"/>
                  <a:ext cx="0" cy="25200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5" name="TextBox 54"/>
                <p:cNvSpPr txBox="1"/>
                <p:nvPr userDrawn="1"/>
              </p:nvSpPr>
              <p:spPr>
                <a:xfrm>
                  <a:off x="-250415" y="-533456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>
                  <a:defPPr>
                    <a:defRPr lang="en-AU"/>
                  </a:defPPr>
                  <a:lvl1pPr algn="ctr">
                    <a:defRPr sz="9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defRPr>
                  </a:lvl1pPr>
                </a:lstStyle>
                <a:p>
                  <a:r>
                    <a:rPr lang="en-AU" dirty="0" smtClean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</a:rPr>
                    <a:t>11.90</a:t>
                  </a:r>
                  <a:br>
                    <a:rPr lang="en-AU" dirty="0" smtClean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</a:rPr>
                  </a:br>
                  <a:r>
                    <a:rPr lang="en-AU" dirty="0" smtClean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</a:rPr>
                    <a:t>LEFT MARGIN</a:t>
                  </a:r>
                  <a:endParaRPr lang="en-AU" dirty="0">
                    <a:solidFill>
                      <a:prstClr val="black">
                        <a:lumMod val="85000"/>
                        <a:lumOff val="15000"/>
                      </a:prstClr>
                    </a:solidFill>
                  </a:endParaRPr>
                </a:p>
              </p:txBody>
            </p:sp>
          </p:grpSp>
          <p:grpSp>
            <p:nvGrpSpPr>
              <p:cNvPr id="51" name="Group 2"/>
              <p:cNvGrpSpPr/>
              <p:nvPr userDrawn="1"/>
            </p:nvGrpSpPr>
            <p:grpSpPr>
              <a:xfrm>
                <a:off x="8316680" y="-533456"/>
                <a:ext cx="1072330" cy="528999"/>
                <a:chOff x="7804969" y="-533456"/>
                <a:chExt cx="1072330" cy="528999"/>
              </a:xfrm>
            </p:grpSpPr>
            <p:cxnSp>
              <p:nvCxnSpPr>
                <p:cNvPr id="52" name="Straight Connector 51"/>
                <p:cNvCxnSpPr/>
                <p:nvPr userDrawn="1"/>
              </p:nvCxnSpPr>
              <p:spPr>
                <a:xfrm>
                  <a:off x="8341134" y="-256457"/>
                  <a:ext cx="0" cy="25200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3" name="TextBox 52"/>
                <p:cNvSpPr txBox="1"/>
                <p:nvPr userDrawn="1"/>
              </p:nvSpPr>
              <p:spPr>
                <a:xfrm>
                  <a:off x="7804969" y="-533456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>
                  <a:defPPr>
                    <a:defRPr lang="en-AU"/>
                  </a:defPPr>
                  <a:lvl1pPr algn="ctr">
                    <a:defRPr sz="9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defRPr>
                  </a:lvl1pPr>
                </a:lstStyle>
                <a:p>
                  <a:r>
                    <a:rPr lang="en-AU" dirty="0" smtClean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</a:rPr>
                    <a:t>11.90</a:t>
                  </a:r>
                </a:p>
                <a:p>
                  <a:r>
                    <a:rPr lang="en-AU" dirty="0" smtClean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</a:rPr>
                    <a:t>RIGHT MARGIN</a:t>
                  </a:r>
                  <a:endParaRPr lang="en-AU" dirty="0">
                    <a:solidFill>
                      <a:prstClr val="black">
                        <a:lumMod val="85000"/>
                        <a:lumOff val="15000"/>
                      </a:prstClr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1560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lang="en-US" sz="1600" b="0" kern="1200" dirty="0" smtClean="0">
          <a:solidFill>
            <a:srgbClr val="333333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b="1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defTabSz="914400" rtl="0" eaLnBrk="1" latinLnBrk="0" hangingPunct="1">
        <a:spcBef>
          <a:spcPct val="20000"/>
        </a:spcBef>
        <a:buFont typeface="Wingdings" pitchFamily="2" charset="2"/>
        <a:buChar char=""/>
        <a:defRPr sz="16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defTabSz="914400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defTabSz="914400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>
            <p:custDataLst>
              <p:tags r:id="rId11"/>
            </p:custDataLst>
          </p:nvPr>
        </p:nvSpPr>
        <p:spPr>
          <a:xfrm>
            <a:off x="1291688" y="6323837"/>
            <a:ext cx="754475" cy="531000"/>
          </a:xfrm>
          <a:prstGeom prst="rect">
            <a:avLst/>
          </a:prstGeom>
          <a:noFill/>
        </p:spPr>
        <p:txBody>
          <a:bodyPr wrap="square" lIns="0" tIns="0" rIns="0" bIns="266400" rtlCol="0" anchor="b">
            <a:noAutofit/>
          </a:bodyPr>
          <a:lstStyle/>
          <a:p>
            <a:r>
              <a:rPr lang="en-AU" sz="750" b="0" dirty="0" smtClean="0">
                <a:solidFill>
                  <a:srgbClr val="333333"/>
                </a:solidFill>
                <a:latin typeface="Verdana"/>
              </a:rPr>
              <a:t>©TNS 2012</a:t>
            </a:r>
            <a:endParaRPr lang="en-AU" sz="750" b="0" dirty="0">
              <a:solidFill>
                <a:srgbClr val="333333"/>
              </a:solidFill>
              <a:latin typeface="Verdana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5751" y="1"/>
            <a:ext cx="8569324" cy="1031838"/>
          </a:xfrm>
          <a:prstGeom prst="rect">
            <a:avLst/>
          </a:prstGeom>
        </p:spPr>
        <p:txBody>
          <a:bodyPr vert="horz" lIns="0" tIns="208800" rIns="0" bIns="0" rtlCol="0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5750" y="1031837"/>
            <a:ext cx="8569324" cy="4035515"/>
          </a:xfrm>
          <a:prstGeom prst="rect">
            <a:avLst/>
          </a:prstGeom>
        </p:spPr>
        <p:txBody>
          <a:bodyPr vert="horz" lIns="0" tIns="21240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49607" y="6323838"/>
            <a:ext cx="505467" cy="25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89" name="Rectangle 88"/>
          <p:cNvSpPr/>
          <p:nvPr>
            <p:custDataLst>
              <p:tags r:id="rId12"/>
            </p:custDataLst>
          </p:nvPr>
        </p:nvSpPr>
        <p:spPr>
          <a:xfrm>
            <a:off x="285750" y="5064973"/>
            <a:ext cx="8569324" cy="8818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rtlCol="0" anchor="ctr">
            <a:noAutofit/>
          </a:bodyPr>
          <a:lstStyle/>
          <a:p>
            <a:pPr algn="ctr"/>
            <a:endParaRPr lang="en-AU" dirty="0">
              <a:solidFill>
                <a:prstClr val="white"/>
              </a:solidFill>
            </a:endParaRPr>
          </a:p>
        </p:txBody>
      </p:sp>
      <p:cxnSp>
        <p:nvCxnSpPr>
          <p:cNvPr id="70" name="Straight Connector 69"/>
          <p:cNvCxnSpPr/>
          <p:nvPr>
            <p:custDataLst>
              <p:tags r:id="rId13"/>
            </p:custDataLst>
          </p:nvPr>
        </p:nvCxnSpPr>
        <p:spPr>
          <a:xfrm>
            <a:off x="282163" y="5946775"/>
            <a:ext cx="8572912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" descr="\\PSTUDIOTERM\Clients\TNS Global\TNS_002 Templates\4. Design\4. Active\PPT Files\2. 5th April Redesign\From Client\TNS_logo_72ppi.pn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13" y="6071836"/>
            <a:ext cx="504000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7" name="Group 46"/>
          <p:cNvGrpSpPr/>
          <p:nvPr/>
        </p:nvGrpSpPr>
        <p:grpSpPr>
          <a:xfrm>
            <a:off x="-1334173" y="-533456"/>
            <a:ext cx="10723183" cy="6493000"/>
            <a:chOff x="-1334173" y="-533456"/>
            <a:chExt cx="10723183" cy="6493000"/>
          </a:xfrm>
        </p:grpSpPr>
        <p:grpSp>
          <p:nvGrpSpPr>
            <p:cNvPr id="48" name="Group 13"/>
            <p:cNvGrpSpPr/>
            <p:nvPr userDrawn="1"/>
          </p:nvGrpSpPr>
          <p:grpSpPr>
            <a:xfrm>
              <a:off x="-1334173" y="1145470"/>
              <a:ext cx="1327930" cy="4814074"/>
              <a:chOff x="-1334173" y="1145470"/>
              <a:chExt cx="1327930" cy="4814074"/>
            </a:xfrm>
          </p:grpSpPr>
          <p:grpSp>
            <p:nvGrpSpPr>
              <p:cNvPr id="56" name="Group 7"/>
              <p:cNvGrpSpPr/>
              <p:nvPr userDrawn="1"/>
            </p:nvGrpSpPr>
            <p:grpSpPr>
              <a:xfrm>
                <a:off x="-1334173" y="4420483"/>
                <a:ext cx="1327930" cy="276999"/>
                <a:chOff x="-1334173" y="4420483"/>
                <a:chExt cx="1327930" cy="276999"/>
              </a:xfrm>
            </p:grpSpPr>
            <p:cxnSp>
              <p:nvCxnSpPr>
                <p:cNvPr id="66" name="Straight Connector 65"/>
                <p:cNvCxnSpPr/>
                <p:nvPr userDrawn="1"/>
              </p:nvCxnSpPr>
              <p:spPr>
                <a:xfrm>
                  <a:off x="-261843" y="4558982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7" name="TextBox 66"/>
                <p:cNvSpPr txBox="1"/>
                <p:nvPr userDrawn="1"/>
              </p:nvSpPr>
              <p:spPr>
                <a:xfrm>
                  <a:off x="-1334173" y="4420483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dirty="0" smtClean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Verdana"/>
                    </a:rPr>
                    <a:t>3.14</a:t>
                  </a:r>
                  <a:br>
                    <a:rPr lang="en-AU" sz="900" dirty="0" smtClean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Verdana"/>
                    </a:rPr>
                  </a:br>
                  <a:r>
                    <a:rPr lang="en-AU" sz="900" dirty="0" smtClean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Verdana"/>
                    </a:rPr>
                    <a:t>X AXIS</a:t>
                  </a:r>
                  <a:endParaRPr lang="en-AU" sz="90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Verdana"/>
                  </a:endParaRPr>
                </a:p>
              </p:txBody>
            </p:sp>
          </p:grpSp>
          <p:grpSp>
            <p:nvGrpSpPr>
              <p:cNvPr id="57" name="Group 56"/>
              <p:cNvGrpSpPr/>
              <p:nvPr userDrawn="1"/>
            </p:nvGrpSpPr>
            <p:grpSpPr>
              <a:xfrm>
                <a:off x="-1334173" y="5682545"/>
                <a:ext cx="1327930" cy="276999"/>
                <a:chOff x="-1334173" y="5682545"/>
                <a:chExt cx="1327930" cy="276999"/>
              </a:xfrm>
            </p:grpSpPr>
            <p:cxnSp>
              <p:nvCxnSpPr>
                <p:cNvPr id="64" name="Straight Connector 63"/>
                <p:cNvCxnSpPr/>
                <p:nvPr userDrawn="1"/>
              </p:nvCxnSpPr>
              <p:spPr>
                <a:xfrm>
                  <a:off x="-261843" y="5821044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5" name="TextBox 64"/>
                <p:cNvSpPr txBox="1"/>
                <p:nvPr userDrawn="1"/>
              </p:nvSpPr>
              <p:spPr>
                <a:xfrm>
                  <a:off x="-1334173" y="5682545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dirty="0" smtClean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Verdana"/>
                    </a:rPr>
                    <a:t>6.65</a:t>
                  </a:r>
                  <a:br>
                    <a:rPr lang="en-AU" sz="900" dirty="0" smtClean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Verdana"/>
                    </a:rPr>
                  </a:br>
                  <a:r>
                    <a:rPr lang="en-AU" sz="900" dirty="0" smtClean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Verdana"/>
                    </a:rPr>
                    <a:t>BASE MARGIN</a:t>
                  </a:r>
                  <a:endParaRPr lang="en-AU" sz="90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Verdana"/>
                  </a:endParaRPr>
                </a:p>
              </p:txBody>
            </p:sp>
          </p:grpSp>
          <p:grpSp>
            <p:nvGrpSpPr>
              <p:cNvPr id="58" name="Group 5"/>
              <p:cNvGrpSpPr/>
              <p:nvPr userDrawn="1"/>
            </p:nvGrpSpPr>
            <p:grpSpPr>
              <a:xfrm>
                <a:off x="-1334173" y="1145470"/>
                <a:ext cx="1327930" cy="276999"/>
                <a:chOff x="-1334173" y="1145470"/>
                <a:chExt cx="1327930" cy="276999"/>
              </a:xfrm>
            </p:grpSpPr>
            <p:cxnSp>
              <p:nvCxnSpPr>
                <p:cNvPr id="62" name="Straight Connector 61"/>
                <p:cNvCxnSpPr/>
                <p:nvPr userDrawn="1"/>
              </p:nvCxnSpPr>
              <p:spPr>
                <a:xfrm>
                  <a:off x="-261843" y="1283969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3" name="TextBox 62"/>
                <p:cNvSpPr txBox="1"/>
                <p:nvPr userDrawn="1"/>
              </p:nvSpPr>
              <p:spPr>
                <a:xfrm>
                  <a:off x="-1334173" y="1145470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dirty="0" smtClean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Verdana"/>
                    </a:rPr>
                    <a:t>5.95</a:t>
                  </a:r>
                </a:p>
                <a:p>
                  <a:pPr algn="ctr"/>
                  <a:r>
                    <a:rPr lang="en-AU" sz="900" dirty="0" smtClean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Verdana"/>
                    </a:rPr>
                    <a:t>TOP MARGIN</a:t>
                  </a:r>
                  <a:endParaRPr lang="en-AU" sz="90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Verdana"/>
                  </a:endParaRPr>
                </a:p>
              </p:txBody>
            </p:sp>
          </p:grpSp>
          <p:grpSp>
            <p:nvGrpSpPr>
              <p:cNvPr id="59" name="Group 8"/>
              <p:cNvGrpSpPr/>
              <p:nvPr userDrawn="1"/>
            </p:nvGrpSpPr>
            <p:grpSpPr>
              <a:xfrm>
                <a:off x="-1334173" y="1659820"/>
                <a:ext cx="1327930" cy="276999"/>
                <a:chOff x="-1334173" y="1659820"/>
                <a:chExt cx="1327930" cy="276999"/>
              </a:xfrm>
            </p:grpSpPr>
            <p:cxnSp>
              <p:nvCxnSpPr>
                <p:cNvPr id="60" name="Straight Connector 59"/>
                <p:cNvCxnSpPr/>
                <p:nvPr userDrawn="1"/>
              </p:nvCxnSpPr>
              <p:spPr>
                <a:xfrm>
                  <a:off x="-261843" y="1798319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1" name="TextBox 60"/>
                <p:cNvSpPr txBox="1"/>
                <p:nvPr userDrawn="1"/>
              </p:nvSpPr>
              <p:spPr>
                <a:xfrm>
                  <a:off x="-1334173" y="1659820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dirty="0" smtClean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Verdana"/>
                    </a:rPr>
                    <a:t>4.52</a:t>
                  </a:r>
                  <a:br>
                    <a:rPr lang="en-AU" sz="900" dirty="0" smtClean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Verdana"/>
                    </a:rPr>
                  </a:br>
                  <a:r>
                    <a:rPr lang="en-AU" sz="900" dirty="0" smtClean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Verdana"/>
                    </a:rPr>
                    <a:t>CHART TOP</a:t>
                  </a:r>
                  <a:endParaRPr lang="en-AU" sz="90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Verdana"/>
                  </a:endParaRPr>
                </a:p>
              </p:txBody>
            </p:sp>
          </p:grpSp>
        </p:grpSp>
        <p:grpSp>
          <p:nvGrpSpPr>
            <p:cNvPr id="49" name="Group 6"/>
            <p:cNvGrpSpPr/>
            <p:nvPr userDrawn="1"/>
          </p:nvGrpSpPr>
          <p:grpSpPr>
            <a:xfrm>
              <a:off x="-253905" y="-533456"/>
              <a:ext cx="9642915" cy="533456"/>
              <a:chOff x="-253905" y="-533456"/>
              <a:chExt cx="9642915" cy="533456"/>
            </a:xfrm>
          </p:grpSpPr>
          <p:grpSp>
            <p:nvGrpSpPr>
              <p:cNvPr id="50" name="Group 49"/>
              <p:cNvGrpSpPr/>
              <p:nvPr userDrawn="1"/>
            </p:nvGrpSpPr>
            <p:grpSpPr>
              <a:xfrm>
                <a:off x="-253905" y="-533456"/>
                <a:ext cx="1072330" cy="533456"/>
                <a:chOff x="-250415" y="-533456"/>
                <a:chExt cx="1072330" cy="533456"/>
              </a:xfrm>
            </p:grpSpPr>
            <p:cxnSp>
              <p:nvCxnSpPr>
                <p:cNvPr id="54" name="Straight Connector 53"/>
                <p:cNvCxnSpPr/>
                <p:nvPr userDrawn="1"/>
              </p:nvCxnSpPr>
              <p:spPr>
                <a:xfrm>
                  <a:off x="285750" y="-252000"/>
                  <a:ext cx="0" cy="25200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5" name="TextBox 54"/>
                <p:cNvSpPr txBox="1"/>
                <p:nvPr userDrawn="1"/>
              </p:nvSpPr>
              <p:spPr>
                <a:xfrm>
                  <a:off x="-250415" y="-533456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>
                  <a:defPPr>
                    <a:defRPr lang="en-AU"/>
                  </a:defPPr>
                  <a:lvl1pPr algn="ctr">
                    <a:defRPr sz="9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defRPr>
                  </a:lvl1pPr>
                </a:lstStyle>
                <a:p>
                  <a:r>
                    <a:rPr lang="en-AU" dirty="0" smtClean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</a:rPr>
                    <a:t>11.90</a:t>
                  </a:r>
                  <a:br>
                    <a:rPr lang="en-AU" dirty="0" smtClean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</a:rPr>
                  </a:br>
                  <a:r>
                    <a:rPr lang="en-AU" dirty="0" smtClean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</a:rPr>
                    <a:t>LEFT MARGIN</a:t>
                  </a:r>
                  <a:endParaRPr lang="en-AU" dirty="0">
                    <a:solidFill>
                      <a:prstClr val="black">
                        <a:lumMod val="85000"/>
                        <a:lumOff val="15000"/>
                      </a:prstClr>
                    </a:solidFill>
                  </a:endParaRPr>
                </a:p>
              </p:txBody>
            </p:sp>
          </p:grpSp>
          <p:grpSp>
            <p:nvGrpSpPr>
              <p:cNvPr id="51" name="Group 2"/>
              <p:cNvGrpSpPr/>
              <p:nvPr userDrawn="1"/>
            </p:nvGrpSpPr>
            <p:grpSpPr>
              <a:xfrm>
                <a:off x="8316680" y="-533456"/>
                <a:ext cx="1072330" cy="528999"/>
                <a:chOff x="7804969" y="-533456"/>
                <a:chExt cx="1072330" cy="528999"/>
              </a:xfrm>
            </p:grpSpPr>
            <p:cxnSp>
              <p:nvCxnSpPr>
                <p:cNvPr id="52" name="Straight Connector 51"/>
                <p:cNvCxnSpPr/>
                <p:nvPr userDrawn="1"/>
              </p:nvCxnSpPr>
              <p:spPr>
                <a:xfrm>
                  <a:off x="8341134" y="-256457"/>
                  <a:ext cx="0" cy="25200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3" name="TextBox 52"/>
                <p:cNvSpPr txBox="1"/>
                <p:nvPr userDrawn="1"/>
              </p:nvSpPr>
              <p:spPr>
                <a:xfrm>
                  <a:off x="7804969" y="-533456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>
                  <a:defPPr>
                    <a:defRPr lang="en-AU"/>
                  </a:defPPr>
                  <a:lvl1pPr algn="ctr">
                    <a:defRPr sz="9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defRPr>
                  </a:lvl1pPr>
                </a:lstStyle>
                <a:p>
                  <a:r>
                    <a:rPr lang="en-AU" dirty="0" smtClean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</a:rPr>
                    <a:t>11.90</a:t>
                  </a:r>
                </a:p>
                <a:p>
                  <a:r>
                    <a:rPr lang="en-AU" dirty="0" smtClean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</a:rPr>
                    <a:t>RIGHT MARGIN</a:t>
                  </a:r>
                  <a:endParaRPr lang="en-AU" dirty="0">
                    <a:solidFill>
                      <a:prstClr val="black">
                        <a:lumMod val="85000"/>
                        <a:lumOff val="15000"/>
                      </a:prstClr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862412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lang="en-US" sz="1600" b="0" kern="1200" dirty="0" smtClean="0">
          <a:solidFill>
            <a:srgbClr val="333333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b="1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defTabSz="914400" rtl="0" eaLnBrk="1" latinLnBrk="0" hangingPunct="1">
        <a:spcBef>
          <a:spcPct val="20000"/>
        </a:spcBef>
        <a:buFont typeface="Wingdings" pitchFamily="2" charset="2"/>
        <a:buChar char=""/>
        <a:defRPr sz="16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defTabSz="914400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defTabSz="914400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399" y="2851200"/>
            <a:ext cx="8570675" cy="766800"/>
          </a:xfrm>
          <a:prstGeom prst="rect">
            <a:avLst/>
          </a:prstGeom>
        </p:spPr>
        <p:txBody>
          <a:bodyPr vert="horz" lIns="0" tIns="36000" rIns="0" bIns="0" rtlCol="0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49607" y="6323838"/>
            <a:ext cx="505467" cy="25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cxnSp>
        <p:nvCxnSpPr>
          <p:cNvPr id="70" name="Straight Connector 69"/>
          <p:cNvCxnSpPr/>
          <p:nvPr>
            <p:custDataLst>
              <p:tags r:id="rId14"/>
            </p:custDataLst>
          </p:nvPr>
        </p:nvCxnSpPr>
        <p:spPr>
          <a:xfrm>
            <a:off x="282163" y="5946775"/>
            <a:ext cx="8572912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 48"/>
          <p:cNvGrpSpPr/>
          <p:nvPr/>
        </p:nvGrpSpPr>
        <p:grpSpPr>
          <a:xfrm>
            <a:off x="-1334173" y="-533456"/>
            <a:ext cx="10723183" cy="6493000"/>
            <a:chOff x="-1334173" y="-533456"/>
            <a:chExt cx="10723183" cy="6493000"/>
          </a:xfrm>
        </p:grpSpPr>
        <p:grpSp>
          <p:nvGrpSpPr>
            <p:cNvPr id="50" name="Group 13"/>
            <p:cNvGrpSpPr/>
            <p:nvPr userDrawn="1"/>
          </p:nvGrpSpPr>
          <p:grpSpPr>
            <a:xfrm>
              <a:off x="-1334173" y="1145470"/>
              <a:ext cx="1327930" cy="4814074"/>
              <a:chOff x="-1334173" y="1145470"/>
              <a:chExt cx="1327930" cy="4814074"/>
            </a:xfrm>
          </p:grpSpPr>
          <p:grpSp>
            <p:nvGrpSpPr>
              <p:cNvPr id="58" name="Group 7"/>
              <p:cNvGrpSpPr/>
              <p:nvPr userDrawn="1"/>
            </p:nvGrpSpPr>
            <p:grpSpPr>
              <a:xfrm>
                <a:off x="-1334173" y="4420483"/>
                <a:ext cx="1327930" cy="276999"/>
                <a:chOff x="-1334173" y="4420483"/>
                <a:chExt cx="1327930" cy="276999"/>
              </a:xfrm>
            </p:grpSpPr>
            <p:cxnSp>
              <p:nvCxnSpPr>
                <p:cNvPr id="68" name="Straight Connector 67"/>
                <p:cNvCxnSpPr/>
                <p:nvPr userDrawn="1"/>
              </p:nvCxnSpPr>
              <p:spPr>
                <a:xfrm>
                  <a:off x="-261843" y="4558982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9" name="TextBox 68"/>
                <p:cNvSpPr txBox="1"/>
                <p:nvPr userDrawn="1"/>
              </p:nvSpPr>
              <p:spPr>
                <a:xfrm>
                  <a:off x="-1334173" y="4420483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dirty="0" smtClean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Verdana"/>
                    </a:rPr>
                    <a:t>3.14</a:t>
                  </a:r>
                  <a:br>
                    <a:rPr lang="en-AU" sz="900" dirty="0" smtClean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Verdana"/>
                    </a:rPr>
                  </a:br>
                  <a:r>
                    <a:rPr lang="en-AU" sz="900" dirty="0" smtClean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Verdana"/>
                    </a:rPr>
                    <a:t>X AXIS</a:t>
                  </a:r>
                  <a:endParaRPr lang="en-AU" sz="90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Verdana"/>
                  </a:endParaRPr>
                </a:p>
              </p:txBody>
            </p:sp>
          </p:grpSp>
          <p:grpSp>
            <p:nvGrpSpPr>
              <p:cNvPr id="59" name="Group 58"/>
              <p:cNvGrpSpPr/>
              <p:nvPr userDrawn="1"/>
            </p:nvGrpSpPr>
            <p:grpSpPr>
              <a:xfrm>
                <a:off x="-1334173" y="5682545"/>
                <a:ext cx="1327930" cy="276999"/>
                <a:chOff x="-1334173" y="5682545"/>
                <a:chExt cx="1327930" cy="276999"/>
              </a:xfrm>
            </p:grpSpPr>
            <p:cxnSp>
              <p:nvCxnSpPr>
                <p:cNvPr id="66" name="Straight Connector 65"/>
                <p:cNvCxnSpPr/>
                <p:nvPr userDrawn="1"/>
              </p:nvCxnSpPr>
              <p:spPr>
                <a:xfrm>
                  <a:off x="-261843" y="5821044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7" name="TextBox 66"/>
                <p:cNvSpPr txBox="1"/>
                <p:nvPr userDrawn="1"/>
              </p:nvSpPr>
              <p:spPr>
                <a:xfrm>
                  <a:off x="-1334173" y="5682545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dirty="0" smtClean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Verdana"/>
                    </a:rPr>
                    <a:t>6.65</a:t>
                  </a:r>
                  <a:br>
                    <a:rPr lang="en-AU" sz="900" dirty="0" smtClean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Verdana"/>
                    </a:rPr>
                  </a:br>
                  <a:r>
                    <a:rPr lang="en-AU" sz="900" dirty="0" smtClean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Verdana"/>
                    </a:rPr>
                    <a:t>BASE MARGIN</a:t>
                  </a:r>
                  <a:endParaRPr lang="en-AU" sz="90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Verdana"/>
                  </a:endParaRPr>
                </a:p>
              </p:txBody>
            </p:sp>
          </p:grpSp>
          <p:grpSp>
            <p:nvGrpSpPr>
              <p:cNvPr id="60" name="Group 5"/>
              <p:cNvGrpSpPr/>
              <p:nvPr userDrawn="1"/>
            </p:nvGrpSpPr>
            <p:grpSpPr>
              <a:xfrm>
                <a:off x="-1334173" y="1145470"/>
                <a:ext cx="1327930" cy="276999"/>
                <a:chOff x="-1334173" y="1145470"/>
                <a:chExt cx="1327930" cy="276999"/>
              </a:xfrm>
            </p:grpSpPr>
            <p:cxnSp>
              <p:nvCxnSpPr>
                <p:cNvPr id="64" name="Straight Connector 63"/>
                <p:cNvCxnSpPr/>
                <p:nvPr userDrawn="1"/>
              </p:nvCxnSpPr>
              <p:spPr>
                <a:xfrm>
                  <a:off x="-261843" y="1283969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5" name="TextBox 64"/>
                <p:cNvSpPr txBox="1"/>
                <p:nvPr userDrawn="1"/>
              </p:nvSpPr>
              <p:spPr>
                <a:xfrm>
                  <a:off x="-1334173" y="1145470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dirty="0" smtClean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Verdana"/>
                    </a:rPr>
                    <a:t>5.95</a:t>
                  </a:r>
                </a:p>
                <a:p>
                  <a:pPr algn="ctr"/>
                  <a:r>
                    <a:rPr lang="en-AU" sz="900" dirty="0" smtClean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Verdana"/>
                    </a:rPr>
                    <a:t>TOP MARGIN</a:t>
                  </a:r>
                  <a:endParaRPr lang="en-AU" sz="90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Verdana"/>
                  </a:endParaRPr>
                </a:p>
              </p:txBody>
            </p:sp>
          </p:grpSp>
          <p:grpSp>
            <p:nvGrpSpPr>
              <p:cNvPr id="61" name="Group 8"/>
              <p:cNvGrpSpPr/>
              <p:nvPr userDrawn="1"/>
            </p:nvGrpSpPr>
            <p:grpSpPr>
              <a:xfrm>
                <a:off x="-1334173" y="1659820"/>
                <a:ext cx="1327930" cy="276999"/>
                <a:chOff x="-1334173" y="1659820"/>
                <a:chExt cx="1327930" cy="276999"/>
              </a:xfrm>
            </p:grpSpPr>
            <p:cxnSp>
              <p:nvCxnSpPr>
                <p:cNvPr id="62" name="Straight Connector 61"/>
                <p:cNvCxnSpPr/>
                <p:nvPr userDrawn="1"/>
              </p:nvCxnSpPr>
              <p:spPr>
                <a:xfrm>
                  <a:off x="-261843" y="1798319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3" name="TextBox 62"/>
                <p:cNvSpPr txBox="1"/>
                <p:nvPr userDrawn="1"/>
              </p:nvSpPr>
              <p:spPr>
                <a:xfrm>
                  <a:off x="-1334173" y="1659820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dirty="0" smtClean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Verdana"/>
                    </a:rPr>
                    <a:t>4.52</a:t>
                  </a:r>
                  <a:br>
                    <a:rPr lang="en-AU" sz="900" dirty="0" smtClean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Verdana"/>
                    </a:rPr>
                  </a:br>
                  <a:r>
                    <a:rPr lang="en-AU" sz="900" dirty="0" smtClean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Verdana"/>
                    </a:rPr>
                    <a:t>CHART TOP</a:t>
                  </a:r>
                  <a:endParaRPr lang="en-AU" sz="90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Verdana"/>
                  </a:endParaRPr>
                </a:p>
              </p:txBody>
            </p:sp>
          </p:grpSp>
        </p:grpSp>
        <p:grpSp>
          <p:nvGrpSpPr>
            <p:cNvPr id="51" name="Group 6"/>
            <p:cNvGrpSpPr/>
            <p:nvPr userDrawn="1"/>
          </p:nvGrpSpPr>
          <p:grpSpPr>
            <a:xfrm>
              <a:off x="-253905" y="-533456"/>
              <a:ext cx="9642915" cy="533456"/>
              <a:chOff x="-253905" y="-533456"/>
              <a:chExt cx="9642915" cy="533456"/>
            </a:xfrm>
          </p:grpSpPr>
          <p:grpSp>
            <p:nvGrpSpPr>
              <p:cNvPr id="52" name="Group 51"/>
              <p:cNvGrpSpPr/>
              <p:nvPr userDrawn="1"/>
            </p:nvGrpSpPr>
            <p:grpSpPr>
              <a:xfrm>
                <a:off x="-253905" y="-533456"/>
                <a:ext cx="1072330" cy="533456"/>
                <a:chOff x="-250415" y="-533456"/>
                <a:chExt cx="1072330" cy="533456"/>
              </a:xfrm>
            </p:grpSpPr>
            <p:cxnSp>
              <p:nvCxnSpPr>
                <p:cNvPr id="56" name="Straight Connector 55"/>
                <p:cNvCxnSpPr/>
                <p:nvPr userDrawn="1"/>
              </p:nvCxnSpPr>
              <p:spPr>
                <a:xfrm>
                  <a:off x="285750" y="-252000"/>
                  <a:ext cx="0" cy="25200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7" name="TextBox 56"/>
                <p:cNvSpPr txBox="1"/>
                <p:nvPr userDrawn="1"/>
              </p:nvSpPr>
              <p:spPr>
                <a:xfrm>
                  <a:off x="-250415" y="-533456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>
                  <a:defPPr>
                    <a:defRPr lang="en-AU"/>
                  </a:defPPr>
                  <a:lvl1pPr algn="ctr">
                    <a:defRPr sz="9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defRPr>
                  </a:lvl1pPr>
                </a:lstStyle>
                <a:p>
                  <a:r>
                    <a:rPr lang="en-AU" dirty="0" smtClean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</a:rPr>
                    <a:t>11.90</a:t>
                  </a:r>
                  <a:br>
                    <a:rPr lang="en-AU" dirty="0" smtClean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</a:rPr>
                  </a:br>
                  <a:r>
                    <a:rPr lang="en-AU" dirty="0" smtClean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</a:rPr>
                    <a:t>LEFT MARGIN</a:t>
                  </a:r>
                  <a:endParaRPr lang="en-AU" dirty="0">
                    <a:solidFill>
                      <a:prstClr val="black">
                        <a:lumMod val="85000"/>
                        <a:lumOff val="15000"/>
                      </a:prstClr>
                    </a:solidFill>
                  </a:endParaRPr>
                </a:p>
              </p:txBody>
            </p:sp>
          </p:grpSp>
          <p:grpSp>
            <p:nvGrpSpPr>
              <p:cNvPr id="53" name="Group 2"/>
              <p:cNvGrpSpPr/>
              <p:nvPr userDrawn="1"/>
            </p:nvGrpSpPr>
            <p:grpSpPr>
              <a:xfrm>
                <a:off x="8316680" y="-533456"/>
                <a:ext cx="1072330" cy="528999"/>
                <a:chOff x="7804969" y="-533456"/>
                <a:chExt cx="1072330" cy="528999"/>
              </a:xfrm>
            </p:grpSpPr>
            <p:cxnSp>
              <p:nvCxnSpPr>
                <p:cNvPr id="54" name="Straight Connector 53"/>
                <p:cNvCxnSpPr/>
                <p:nvPr userDrawn="1"/>
              </p:nvCxnSpPr>
              <p:spPr>
                <a:xfrm>
                  <a:off x="8341134" y="-256457"/>
                  <a:ext cx="0" cy="25200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5" name="TextBox 54"/>
                <p:cNvSpPr txBox="1"/>
                <p:nvPr userDrawn="1"/>
              </p:nvSpPr>
              <p:spPr>
                <a:xfrm>
                  <a:off x="7804969" y="-533456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>
                  <a:defPPr>
                    <a:defRPr lang="en-AU"/>
                  </a:defPPr>
                  <a:lvl1pPr algn="ctr">
                    <a:defRPr sz="9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defRPr>
                  </a:lvl1pPr>
                </a:lstStyle>
                <a:p>
                  <a:r>
                    <a:rPr lang="en-AU" dirty="0" smtClean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</a:rPr>
                    <a:t>11.90</a:t>
                  </a:r>
                </a:p>
                <a:p>
                  <a:r>
                    <a:rPr lang="en-AU" dirty="0" smtClean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</a:rPr>
                    <a:t>RIGHT MARGIN</a:t>
                  </a:r>
                  <a:endParaRPr lang="en-AU" dirty="0">
                    <a:solidFill>
                      <a:prstClr val="black">
                        <a:lumMod val="85000"/>
                        <a:lumOff val="15000"/>
                      </a:prstClr>
                    </a:solidFill>
                  </a:endParaRPr>
                </a:p>
              </p:txBody>
            </p:sp>
          </p:grpSp>
        </p:grpSp>
      </p:grpSp>
      <p:pic>
        <p:nvPicPr>
          <p:cNvPr id="28" name="Picture 2" descr="C:\Users\AndrewA\Desktop\TNS_logo_rgb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13" y="6071836"/>
            <a:ext cx="504000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Bilde 6"/>
          <p:cNvPicPr>
            <a:picLocks noChangeAspect="1"/>
          </p:cNvPicPr>
          <p:nvPr userDrawn="1">
            <p:custDataLst>
              <p:tags r:id="rId1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880" y="6073064"/>
            <a:ext cx="858411" cy="163680"/>
          </a:xfrm>
          <a:prstGeom prst="rect">
            <a:avLst/>
          </a:prstGeom>
        </p:spPr>
      </p:pic>
      <p:sp>
        <p:nvSpPr>
          <p:cNvPr id="8" name="TekstSylinder 7"/>
          <p:cNvSpPr txBox="1"/>
          <p:nvPr userDrawn="1">
            <p:custDataLst>
              <p:tags r:id="rId16"/>
            </p:custDataLst>
          </p:nvPr>
        </p:nvSpPr>
        <p:spPr>
          <a:xfrm>
            <a:off x="1290880" y="6038139"/>
            <a:ext cx="3028726" cy="3847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endParaRPr lang="nb-NO" sz="1250" b="0" dirty="0" smtClean="0">
              <a:solidFill>
                <a:srgbClr val="232323"/>
              </a:solidFill>
              <a:latin typeface="Verdana"/>
            </a:endParaRPr>
          </a:p>
          <a:p>
            <a:r>
              <a:rPr lang="nb-NO" sz="1250" b="0" dirty="0" smtClean="0">
                <a:solidFill>
                  <a:srgbClr val="232323"/>
                </a:solidFill>
                <a:latin typeface="Verdana"/>
              </a:rPr>
              <a:t>Interbuss Q2 2012</a:t>
            </a:r>
          </a:p>
        </p:txBody>
      </p:sp>
      <p:sp>
        <p:nvSpPr>
          <p:cNvPr id="9" name="TekstSylinder 8"/>
          <p:cNvSpPr txBox="1"/>
          <p:nvPr userDrawn="1">
            <p:custDataLst>
              <p:tags r:id="rId17"/>
            </p:custDataLst>
          </p:nvPr>
        </p:nvSpPr>
        <p:spPr>
          <a:xfrm>
            <a:off x="1290880" y="6324879"/>
            <a:ext cx="2540000" cy="531000"/>
          </a:xfrm>
          <a:prstGeom prst="rect">
            <a:avLst/>
          </a:prstGeom>
          <a:noFill/>
        </p:spPr>
        <p:txBody>
          <a:bodyPr vert="horz" wrap="square" lIns="0" tIns="0" rIns="0" bIns="279400" rtlCol="0" anchor="b">
            <a:noAutofit/>
          </a:bodyPr>
          <a:lstStyle/>
          <a:p>
            <a:pPr>
              <a:lnSpc>
                <a:spcPct val="0"/>
              </a:lnSpc>
            </a:pPr>
            <a:r>
              <a:rPr lang="nb-NO" sz="750" b="0" dirty="0" smtClean="0">
                <a:solidFill>
                  <a:srgbClr val="232323"/>
                </a:solidFill>
                <a:latin typeface="Verdana"/>
              </a:rPr>
              <a:t>© TNS   </a:t>
            </a:r>
          </a:p>
        </p:txBody>
      </p:sp>
      <p:sp>
        <p:nvSpPr>
          <p:cNvPr id="10" name="TekstSylinder 9"/>
          <p:cNvSpPr txBox="1"/>
          <p:nvPr userDrawn="1">
            <p:custDataLst>
              <p:tags r:id="rId18"/>
            </p:custDataLst>
          </p:nvPr>
        </p:nvSpPr>
        <p:spPr>
          <a:xfrm>
            <a:off x="4686150" y="6486679"/>
            <a:ext cx="1905000" cy="11541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r"/>
            <a:endParaRPr lang="nb-NO" sz="750" b="0" dirty="0" smtClean="0">
              <a:solidFill>
                <a:srgbClr val="232323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635733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2" r:id="rId12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b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252413" indent="-252413" algn="l" defTabSz="914400" rtl="0" eaLnBrk="1" latinLnBrk="0" hangingPunct="1">
        <a:spcBef>
          <a:spcPct val="20000"/>
        </a:spcBef>
        <a:buFont typeface="Wingdings" pitchFamily="2" charset="2"/>
        <a:buChar char="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508000" indent="-255588" algn="l" defTabSz="914400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760413" indent="-252413" algn="l" defTabSz="914400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6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6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7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hyperlink" Target="http://tnslistene.no/?list_id=12&amp;week=52&amp;year=2014&amp;report=day&amp;metric=avrch_000/devel&amp;exp=1" TargetMode="External"/><Relationship Id="rId5" Type="http://schemas.openxmlformats.org/officeDocument/2006/relationships/chart" Target="../charts/chart12.xml"/><Relationship Id="rId4" Type="http://schemas.openxmlformats.org/officeDocument/2006/relationships/notesSlide" Target="../notesSlides/notesSlide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6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1.xml"/><Relationship Id="rId1" Type="http://schemas.openxmlformats.org/officeDocument/2006/relationships/tags" Target="../tags/tag70.xml"/><Relationship Id="rId6" Type="http://schemas.microsoft.com/office/2007/relationships/hdphoto" Target="../media/hdphoto1.wdp"/><Relationship Id="rId5" Type="http://schemas.openxmlformats.org/officeDocument/2006/relationships/image" Target="../media/image28.png"/><Relationship Id="rId4" Type="http://schemas.openxmlformats.org/officeDocument/2006/relationships/chart" Target="../charts/char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slideLayout" Target="../slideLayouts/slideLayout110.xml"/><Relationship Id="rId1" Type="http://schemas.openxmlformats.org/officeDocument/2006/relationships/tags" Target="../tags/tag71.xml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slideLayout" Target="../slideLayouts/slideLayout110.xml"/><Relationship Id="rId1" Type="http://schemas.openxmlformats.org/officeDocument/2006/relationships/tags" Target="../tags/tag72.xml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image" Target="../media/image31.jpe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2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5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3.e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4.emf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/>
          <p:cNvSpPr txBox="1">
            <a:spLocks/>
          </p:cNvSpPr>
          <p:nvPr/>
        </p:nvSpPr>
        <p:spPr>
          <a:xfrm>
            <a:off x="175844" y="1379555"/>
            <a:ext cx="6155446" cy="312344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rgbClr val="333333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nb-NO" sz="2800" dirty="0" smtClean="0">
              <a:solidFill>
                <a:schemeClr val="accent1"/>
              </a:solidFill>
            </a:endParaRPr>
          </a:p>
          <a:p>
            <a:r>
              <a:rPr lang="nb-NO" sz="4000" dirty="0" smtClean="0">
                <a:solidFill>
                  <a:schemeClr val="accent1"/>
                </a:solidFill>
              </a:rPr>
              <a:t>Medietall 2014</a:t>
            </a:r>
            <a:r>
              <a:rPr lang="nb-NO" sz="4000" dirty="0" smtClean="0"/>
              <a:t> </a:t>
            </a:r>
          </a:p>
          <a:p>
            <a:endParaRPr lang="nb-NO" dirty="0" smtClean="0">
              <a:solidFill>
                <a:schemeClr val="tx1"/>
              </a:solidFill>
            </a:endParaRPr>
          </a:p>
          <a:p>
            <a:pPr marL="457200" indent="-457200">
              <a:buFontTx/>
              <a:buAutoNum type="arabicPeriod"/>
            </a:pPr>
            <a:r>
              <a:rPr lang="nb-NO" dirty="0">
                <a:solidFill>
                  <a:schemeClr val="tx1"/>
                </a:solidFill>
              </a:rPr>
              <a:t>Lesing av blader og magasiner</a:t>
            </a:r>
          </a:p>
          <a:p>
            <a:pPr marL="457200" indent="-457200">
              <a:buAutoNum type="arabicPeriod"/>
            </a:pPr>
            <a:r>
              <a:rPr lang="nb-NO" dirty="0" smtClean="0">
                <a:solidFill>
                  <a:schemeClr val="tx1"/>
                </a:solidFill>
              </a:rPr>
              <a:t>Lesing av papiraviser</a:t>
            </a:r>
          </a:p>
          <a:p>
            <a:pPr marL="457200" indent="-457200">
              <a:buAutoNum type="arabicPeriod"/>
            </a:pPr>
            <a:r>
              <a:rPr lang="nb-NO" dirty="0" smtClean="0">
                <a:solidFill>
                  <a:schemeClr val="tx1"/>
                </a:solidFill>
              </a:rPr>
              <a:t>Bruk av nettaviser og mobil</a:t>
            </a:r>
          </a:p>
          <a:p>
            <a:pPr marL="457200" indent="-457200">
              <a:buAutoNum type="arabicPeriod"/>
            </a:pPr>
            <a:r>
              <a:rPr lang="nb-NO" dirty="0" smtClean="0">
                <a:solidFill>
                  <a:schemeClr val="tx1"/>
                </a:solidFill>
              </a:rPr>
              <a:t>Oppsummering</a:t>
            </a:r>
          </a:p>
          <a:p>
            <a:endParaRPr lang="nb-NO" sz="2800" dirty="0" smtClean="0"/>
          </a:p>
        </p:txBody>
      </p:sp>
      <p:sp>
        <p:nvSpPr>
          <p:cNvPr id="3" name="Rektangel 2"/>
          <p:cNvSpPr/>
          <p:nvPr/>
        </p:nvSpPr>
        <p:spPr>
          <a:xfrm>
            <a:off x="1101306" y="6004885"/>
            <a:ext cx="97334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1000" kern="0" dirty="0" smtClean="0">
                <a:solidFill>
                  <a:srgbClr val="FF008C"/>
                </a:solidFill>
                <a:latin typeface="+mn-lt"/>
                <a:cs typeface="+mn-cs"/>
              </a:rPr>
              <a:t>TNS Gallup</a:t>
            </a:r>
            <a:endParaRPr lang="nb-NO" sz="600" dirty="0">
              <a:latin typeface="+mn-lt"/>
            </a:endParaRPr>
          </a:p>
        </p:txBody>
      </p:sp>
      <p:sp>
        <p:nvSpPr>
          <p:cNvPr id="2" name="Rektangel 1"/>
          <p:cNvSpPr/>
          <p:nvPr/>
        </p:nvSpPr>
        <p:spPr>
          <a:xfrm>
            <a:off x="281354" y="4743931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79797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Knut-Arne Futsæter</a:t>
            </a:r>
            <a:br>
              <a:rPr lang="en-US" dirty="0">
                <a:solidFill>
                  <a:srgbClr val="79797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dirty="0">
                <a:solidFill>
                  <a:srgbClr val="79797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@Futsaeter </a:t>
            </a:r>
            <a:endParaRPr lang="en-US" dirty="0" smtClean="0">
              <a:solidFill>
                <a:srgbClr val="79797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nb-NO" dirty="0">
                <a:solidFill>
                  <a:schemeClr val="bg1">
                    <a:lumMod val="50000"/>
                  </a:schemeClr>
                </a:solidFill>
              </a:rPr>
              <a:t>MBL seminar 3. mars 2015</a:t>
            </a:r>
          </a:p>
          <a:p>
            <a:endParaRPr lang="en-US" dirty="0" smtClean="0">
              <a:solidFill>
                <a:srgbClr val="79797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GB" dirty="0">
              <a:solidFill>
                <a:srgbClr val="797979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1" t="23608" r="19505" b="22614"/>
          <a:stretch/>
        </p:blipFill>
        <p:spPr bwMode="auto">
          <a:xfrm>
            <a:off x="339221" y="5086541"/>
            <a:ext cx="328613" cy="288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kstSylinder 6"/>
          <p:cNvSpPr txBox="1"/>
          <p:nvPr/>
        </p:nvSpPr>
        <p:spPr>
          <a:xfrm>
            <a:off x="175843" y="5667261"/>
            <a:ext cx="8878349" cy="4189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b-NO" sz="1600" b="0" dirty="0" smtClean="0">
              <a:solidFill>
                <a:srgbClr val="333333"/>
              </a:solidFill>
              <a:latin typeface="+mn-lt"/>
            </a:endParaRPr>
          </a:p>
        </p:txBody>
      </p:sp>
      <p:sp>
        <p:nvSpPr>
          <p:cNvPr id="8" name="TekstSylinder 7"/>
          <p:cNvSpPr txBox="1"/>
          <p:nvPr/>
        </p:nvSpPr>
        <p:spPr>
          <a:xfrm>
            <a:off x="1101306" y="6004885"/>
            <a:ext cx="160107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b-NO" sz="1600" b="0" dirty="0" smtClean="0">
              <a:solidFill>
                <a:srgbClr val="33333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8018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ihåndsform 3"/>
          <p:cNvSpPr/>
          <p:nvPr>
            <p:custDataLst>
              <p:tags r:id="rId1"/>
            </p:custDataLst>
          </p:nvPr>
        </p:nvSpPr>
        <p:spPr>
          <a:xfrm>
            <a:off x="400050" y="115888"/>
            <a:ext cx="8377238" cy="996950"/>
          </a:xfrm>
          <a:custGeom>
            <a:avLst/>
            <a:gdLst/>
            <a:ahLst/>
            <a:cxnLst/>
            <a:rect l="0" t="0" r="0" b="0"/>
            <a:pathLst>
              <a:path w="8636001" h="995681">
                <a:moveTo>
                  <a:pt x="317500" y="0"/>
                </a:moveTo>
                <a:lnTo>
                  <a:pt x="8585200" y="0"/>
                </a:lnTo>
                <a:lnTo>
                  <a:pt x="8610600" y="6350"/>
                </a:lnTo>
                <a:lnTo>
                  <a:pt x="8629650" y="25400"/>
                </a:lnTo>
                <a:lnTo>
                  <a:pt x="8636000" y="50800"/>
                </a:lnTo>
                <a:lnTo>
                  <a:pt x="8636000" y="944880"/>
                </a:lnTo>
                <a:lnTo>
                  <a:pt x="8629650" y="970280"/>
                </a:lnTo>
                <a:lnTo>
                  <a:pt x="8610600" y="989330"/>
                </a:lnTo>
                <a:lnTo>
                  <a:pt x="8585200" y="995680"/>
                </a:lnTo>
                <a:lnTo>
                  <a:pt x="50800" y="995680"/>
                </a:lnTo>
                <a:lnTo>
                  <a:pt x="25400" y="989330"/>
                </a:lnTo>
                <a:lnTo>
                  <a:pt x="6350" y="970280"/>
                </a:lnTo>
                <a:lnTo>
                  <a:pt x="0" y="944880"/>
                </a:lnTo>
                <a:lnTo>
                  <a:pt x="0" y="317500"/>
                </a:lnTo>
                <a:lnTo>
                  <a:pt x="12700" y="279400"/>
                </a:lnTo>
                <a:lnTo>
                  <a:pt x="279400" y="12700"/>
                </a:lnTo>
                <a:close/>
              </a:path>
            </a:pathLst>
          </a:custGeom>
          <a:solidFill>
            <a:schemeClr val="tx2"/>
          </a:solidFill>
          <a:ln w="25400" cap="flat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50825" y="255470"/>
            <a:ext cx="8763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algn="ctr" defTabSz="762000">
              <a:defRPr/>
            </a:pPr>
            <a:r>
              <a:rPr lang="nb-NO" sz="3200" kern="0" dirty="0">
                <a:solidFill>
                  <a:schemeClr val="bg1"/>
                </a:solidFill>
                <a:latin typeface="+mj-lt"/>
                <a:ea typeface="+mj-ea"/>
                <a:cs typeface="Arial" pitchFamily="34" charset="0"/>
                <a:sym typeface="Wingdings" pitchFamily="2" charset="2"/>
              </a:rPr>
              <a:t>2</a:t>
            </a:r>
            <a:r>
              <a:rPr lang="nb-NO" sz="3200" b="1" kern="0" dirty="0" smtClean="0">
                <a:solidFill>
                  <a:schemeClr val="bg1"/>
                </a:solidFill>
                <a:latin typeface="+mj-lt"/>
                <a:ea typeface="+mj-ea"/>
                <a:cs typeface="Arial" pitchFamily="34" charset="0"/>
                <a:sym typeface="Wingdings" pitchFamily="2" charset="2"/>
              </a:rPr>
              <a:t>. Lesing av papiraviser</a:t>
            </a:r>
          </a:p>
          <a:p>
            <a:pPr algn="ctr" defTabSz="762000">
              <a:defRPr/>
            </a:pPr>
            <a:endParaRPr lang="nb-NO" sz="3200" b="1" kern="0" dirty="0">
              <a:solidFill>
                <a:schemeClr val="bg1"/>
              </a:solidFill>
              <a:latin typeface="+mj-lt"/>
              <a:ea typeface="+mj-ea"/>
              <a:cs typeface="Arial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65402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11</a:t>
            </a:fld>
            <a:endParaRPr lang="en-A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42215"/>
            <a:ext cx="9144000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algn="ctr" defTabSz="762000"/>
            <a:r>
              <a:rPr lang="nb-NO" sz="2600" dirty="0" smtClean="0">
                <a:latin typeface="+mn-lt"/>
              </a:rPr>
              <a:t>P</a:t>
            </a:r>
            <a:r>
              <a:rPr lang="nb-NO" sz="2600" b="1" dirty="0" smtClean="0">
                <a:latin typeface="+mn-lt"/>
              </a:rPr>
              <a:t>apiravisene har tapt 35% lesere siden år 2000 </a:t>
            </a:r>
            <a:r>
              <a:rPr lang="nb-NO" sz="1600" b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(indekserte endringer i </a:t>
            </a:r>
            <a:r>
              <a:rPr lang="nb-NO" sz="1600" b="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forhold til </a:t>
            </a:r>
            <a:r>
              <a:rPr lang="nb-NO" sz="1600" b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2000) </a:t>
            </a:r>
          </a:p>
        </p:txBody>
      </p:sp>
      <p:graphicFrame>
        <p:nvGraphicFramePr>
          <p:cNvPr id="5" name="Objek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7093005"/>
              </p:ext>
            </p:extLst>
          </p:nvPr>
        </p:nvGraphicFramePr>
        <p:xfrm>
          <a:off x="-20638" y="966788"/>
          <a:ext cx="9175751" cy="5146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32" name="Diagram" r:id="rId3" imgW="8134445" imgH="4562570" progId="MSGraph.Chart.8">
                  <p:embed followColorScheme="full"/>
                </p:oleObj>
              </mc:Choice>
              <mc:Fallback>
                <p:oleObj name="Diagram" r:id="rId3" imgW="8134445" imgH="4562570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0638" y="966788"/>
                        <a:ext cx="9175751" cy="5146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kstSylinder 5"/>
          <p:cNvSpPr txBox="1"/>
          <p:nvPr/>
        </p:nvSpPr>
        <p:spPr>
          <a:xfrm>
            <a:off x="546836" y="1183346"/>
            <a:ext cx="7665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b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Prosent</a:t>
            </a:r>
          </a:p>
        </p:txBody>
      </p:sp>
      <p:sp>
        <p:nvSpPr>
          <p:cNvPr id="7" name="Rektangel 6"/>
          <p:cNvSpPr/>
          <p:nvPr/>
        </p:nvSpPr>
        <p:spPr>
          <a:xfrm>
            <a:off x="1101306" y="6004885"/>
            <a:ext cx="97334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1000" kern="0" dirty="0" smtClean="0">
                <a:solidFill>
                  <a:srgbClr val="FF008C"/>
                </a:solidFill>
                <a:latin typeface="+mn-lt"/>
                <a:cs typeface="+mn-cs"/>
              </a:rPr>
              <a:t>TNS Gallup</a:t>
            </a:r>
            <a:endParaRPr lang="nb-NO" sz="600" dirty="0">
              <a:latin typeface="+mn-lt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115266" y="6318515"/>
            <a:ext cx="5658601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>
              <a:defRPr/>
            </a:pPr>
            <a:r>
              <a:rPr lang="nb-NO" sz="1000" b="0" u="sng" dirty="0">
                <a:solidFill>
                  <a:schemeClr val="bg1">
                    <a:lumMod val="75000"/>
                  </a:schemeClr>
                </a:solidFill>
                <a:latin typeface="+mn-lt"/>
                <a:cs typeface="Arial" pitchFamily="34" charset="0"/>
              </a:rPr>
              <a:t>Kilde</a:t>
            </a:r>
            <a:r>
              <a:rPr lang="nb-NO" sz="1000" b="0" dirty="0">
                <a:solidFill>
                  <a:schemeClr val="bg1">
                    <a:lumMod val="75000"/>
                  </a:schemeClr>
                </a:solidFill>
                <a:latin typeface="+mn-lt"/>
                <a:cs typeface="Arial" pitchFamily="34" charset="0"/>
              </a:rPr>
              <a:t>:  Forbruker &amp; Media</a:t>
            </a:r>
            <a:r>
              <a:rPr lang="nb-NO" sz="1000" b="0" dirty="0" smtClean="0">
                <a:solidFill>
                  <a:schemeClr val="bg1">
                    <a:lumMod val="75000"/>
                  </a:schemeClr>
                </a:solidFill>
                <a:latin typeface="+mn-lt"/>
                <a:cs typeface="Arial" pitchFamily="34" charset="0"/>
              </a:rPr>
              <a:t>. Sammenlignbare standard titler, </a:t>
            </a:r>
          </a:p>
          <a:p>
            <a:pPr defTabSz="762000">
              <a:defRPr/>
            </a:pPr>
            <a:r>
              <a:rPr lang="nb-NO" sz="1000" b="0" dirty="0">
                <a:solidFill>
                  <a:schemeClr val="bg1">
                    <a:lumMod val="75000"/>
                  </a:schemeClr>
                </a:solidFill>
                <a:latin typeface="+mn-lt"/>
                <a:cs typeface="Arial" pitchFamily="34" charset="0"/>
              </a:rPr>
              <a:t> </a:t>
            </a:r>
            <a:r>
              <a:rPr lang="nb-NO" sz="1000" b="0" dirty="0" smtClean="0">
                <a:solidFill>
                  <a:schemeClr val="bg1">
                    <a:lumMod val="75000"/>
                  </a:schemeClr>
                </a:solidFill>
                <a:latin typeface="+mn-lt"/>
                <a:cs typeface="Arial" pitchFamily="34" charset="0"/>
              </a:rPr>
              <a:t>         unntatt bilag og helgeutgaver, som er målt i hele perioden. Brutto tall i tusen.</a:t>
            </a:r>
            <a:endParaRPr lang="nb-NO" sz="1000" b="0" dirty="0">
              <a:solidFill>
                <a:schemeClr val="bg1">
                  <a:lumMod val="75000"/>
                </a:schemeClr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91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12</a:t>
            </a:fld>
            <a:endParaRPr lang="en-AU" dirty="0"/>
          </a:p>
        </p:txBody>
      </p:sp>
      <p:graphicFrame>
        <p:nvGraphicFramePr>
          <p:cNvPr id="4" name="Objekt 3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8114869"/>
              </p:ext>
            </p:extLst>
          </p:nvPr>
        </p:nvGraphicFramePr>
        <p:xfrm>
          <a:off x="78158" y="764610"/>
          <a:ext cx="8958262" cy="54392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73" name="Diagram" r:id="rId3" imgW="8858199" imgH="5343457" progId="MSGraph.Chart.8">
                  <p:embed followColorScheme="full"/>
                </p:oleObj>
              </mc:Choice>
              <mc:Fallback>
                <p:oleObj name="Diagram" r:id="rId3" imgW="8858199" imgH="5343457" progId="MSGraph.Chart.8">
                  <p:embed followColorScheme="full"/>
                  <p:pic>
                    <p:nvPicPr>
                      <p:cNvPr id="0" name="Object 11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58" y="764610"/>
                        <a:ext cx="8958262" cy="54392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kstSylinder 6"/>
          <p:cNvSpPr txBox="1"/>
          <p:nvPr/>
        </p:nvSpPr>
        <p:spPr>
          <a:xfrm>
            <a:off x="7431928" y="5375642"/>
            <a:ext cx="1372492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nb-NO" sz="1400" b="0" dirty="0">
                <a:solidFill>
                  <a:schemeClr val="bg1">
                    <a:lumMod val="65000"/>
                  </a:schemeClr>
                </a:solidFill>
                <a:latin typeface="+mn-lt"/>
                <a:cs typeface="Arial" pitchFamily="34" charset="0"/>
              </a:rPr>
              <a:t>Antall i tusen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098152" y="6400800"/>
            <a:ext cx="24574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defTabSz="762000">
              <a:defRPr/>
            </a:pPr>
            <a:r>
              <a:rPr lang="nb-NO" sz="1000" b="0" u="sng" dirty="0">
                <a:solidFill>
                  <a:schemeClr val="bg1">
                    <a:lumMod val="75000"/>
                  </a:schemeClr>
                </a:solidFill>
                <a:latin typeface="+mn-lt"/>
                <a:cs typeface="Arial" pitchFamily="34" charset="0"/>
              </a:rPr>
              <a:t>Kilde</a:t>
            </a:r>
            <a:r>
              <a:rPr lang="nb-NO" sz="1000" b="0" dirty="0">
                <a:solidFill>
                  <a:schemeClr val="bg1">
                    <a:lumMod val="75000"/>
                  </a:schemeClr>
                </a:solidFill>
                <a:latin typeface="+mn-lt"/>
                <a:cs typeface="Arial" pitchFamily="34" charset="0"/>
              </a:rPr>
              <a:t>: Forbruker &amp; Media.</a:t>
            </a: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38100" y="76200"/>
            <a:ext cx="892651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pPr algn="ctr" defTabSz="762000"/>
            <a:r>
              <a:rPr lang="nb-NO" sz="2800" b="1" dirty="0" smtClean="0">
                <a:latin typeface="+mn-lt"/>
                <a:cs typeface="Arial" charset="0"/>
              </a:rPr>
              <a:t>Sterk tilbakegang for de </a:t>
            </a:r>
            <a:r>
              <a:rPr lang="nb-NO" sz="2800" b="1" dirty="0">
                <a:latin typeface="+mn-lt"/>
                <a:cs typeface="Arial" charset="0"/>
              </a:rPr>
              <a:t>største avisene</a:t>
            </a:r>
          </a:p>
        </p:txBody>
      </p:sp>
    </p:spTree>
    <p:extLst>
      <p:ext uri="{BB962C8B-B14F-4D97-AF65-F5344CB8AC3E}">
        <p14:creationId xmlns:p14="http://schemas.microsoft.com/office/powerpoint/2010/main" val="180794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13</a:t>
            </a:fld>
            <a:endParaRPr lang="en-AU" dirty="0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115266" y="6368063"/>
            <a:ext cx="1881926" cy="2436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>
              <a:defRPr/>
            </a:pPr>
            <a:r>
              <a:rPr lang="nb-NO" sz="1000" b="0" u="sng" dirty="0">
                <a:solidFill>
                  <a:prstClr val="white">
                    <a:lumMod val="75000"/>
                  </a:prstClr>
                </a:solidFill>
                <a:latin typeface="Verdana"/>
                <a:cs typeface="Arial" pitchFamily="34" charset="0"/>
              </a:rPr>
              <a:t>Kilde</a:t>
            </a:r>
            <a:r>
              <a:rPr lang="nb-NO" sz="1000" b="0" dirty="0">
                <a:solidFill>
                  <a:prstClr val="white">
                    <a:lumMod val="75000"/>
                  </a:prstClr>
                </a:solidFill>
                <a:latin typeface="Verdana"/>
                <a:cs typeface="Arial" pitchFamily="34" charset="0"/>
              </a:rPr>
              <a:t>:  Forbruker &amp; Media.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380665075"/>
              </p:ext>
            </p:extLst>
          </p:nvPr>
        </p:nvGraphicFramePr>
        <p:xfrm>
          <a:off x="76200" y="904529"/>
          <a:ext cx="8759456" cy="51703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76200"/>
            <a:ext cx="9067800" cy="685800"/>
          </a:xfrm>
          <a:prstGeom prst="rect">
            <a:avLst/>
          </a:prstGeom>
          <a:noFill/>
        </p:spPr>
        <p:txBody>
          <a:bodyPr lIns="90488" tIns="44450" rIns="90488" bIns="44450"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rgbClr val="33333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b-NO" sz="3200" dirty="0">
                <a:cs typeface="Arial" charset="0"/>
              </a:rPr>
              <a:t>Papir, nett og mobil: VG</a:t>
            </a:r>
            <a:endParaRPr lang="nb-NO" sz="3200" dirty="0" smtClean="0">
              <a:cs typeface="Arial" charset="0"/>
            </a:endParaRPr>
          </a:p>
        </p:txBody>
      </p:sp>
      <p:sp>
        <p:nvSpPr>
          <p:cNvPr id="7" name="TekstSylinder 6"/>
          <p:cNvSpPr txBox="1"/>
          <p:nvPr/>
        </p:nvSpPr>
        <p:spPr>
          <a:xfrm>
            <a:off x="737296" y="904529"/>
            <a:ext cx="1204176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nb-NO" sz="1200" b="0" dirty="0">
                <a:solidFill>
                  <a:prstClr val="white">
                    <a:lumMod val="65000"/>
                  </a:prstClr>
                </a:solidFill>
                <a:latin typeface="Verdana"/>
                <a:cs typeface="Arial" pitchFamily="34" charset="0"/>
              </a:rPr>
              <a:t>Antall i tusen</a:t>
            </a:r>
          </a:p>
        </p:txBody>
      </p:sp>
    </p:spTree>
    <p:extLst>
      <p:ext uri="{BB962C8B-B14F-4D97-AF65-F5344CB8AC3E}">
        <p14:creationId xmlns:p14="http://schemas.microsoft.com/office/powerpoint/2010/main" val="625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14</a:t>
            </a:fld>
            <a:endParaRPr lang="en-AU" dirty="0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115266" y="6368063"/>
            <a:ext cx="1881926" cy="2436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>
              <a:defRPr/>
            </a:pPr>
            <a:r>
              <a:rPr lang="nb-NO" sz="1000" b="0" u="sng" dirty="0">
                <a:solidFill>
                  <a:prstClr val="white">
                    <a:lumMod val="75000"/>
                  </a:prstClr>
                </a:solidFill>
                <a:latin typeface="Verdana"/>
                <a:cs typeface="Arial" pitchFamily="34" charset="0"/>
              </a:rPr>
              <a:t>Kilde</a:t>
            </a:r>
            <a:r>
              <a:rPr lang="nb-NO" sz="1000" b="0" dirty="0">
                <a:solidFill>
                  <a:prstClr val="white">
                    <a:lumMod val="75000"/>
                  </a:prstClr>
                </a:solidFill>
                <a:latin typeface="Verdana"/>
                <a:cs typeface="Arial" pitchFamily="34" charset="0"/>
              </a:rPr>
              <a:t>:  Forbruker &amp; Media.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930205519"/>
              </p:ext>
            </p:extLst>
          </p:nvPr>
        </p:nvGraphicFramePr>
        <p:xfrm>
          <a:off x="76200" y="904529"/>
          <a:ext cx="8759456" cy="51703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Sylinder 6"/>
          <p:cNvSpPr txBox="1"/>
          <p:nvPr/>
        </p:nvSpPr>
        <p:spPr>
          <a:xfrm>
            <a:off x="737296" y="904529"/>
            <a:ext cx="1204176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nb-NO" sz="1200" b="0" dirty="0">
                <a:solidFill>
                  <a:prstClr val="white">
                    <a:lumMod val="65000"/>
                  </a:prstClr>
                </a:solidFill>
                <a:latin typeface="Verdana"/>
                <a:cs typeface="Arial" pitchFamily="34" charset="0"/>
              </a:rPr>
              <a:t>Antall i tusen</a:t>
            </a:r>
          </a:p>
        </p:txBody>
      </p:sp>
      <p:sp>
        <p:nvSpPr>
          <p:cNvPr id="10" name="Rectangle 4101"/>
          <p:cNvSpPr txBox="1">
            <a:spLocks noChangeArrowheads="1"/>
          </p:cNvSpPr>
          <p:nvPr/>
        </p:nvSpPr>
        <p:spPr>
          <a:xfrm>
            <a:off x="38100" y="76200"/>
            <a:ext cx="9105900" cy="685800"/>
          </a:xfrm>
          <a:prstGeom prst="rect">
            <a:avLst/>
          </a:prstGeom>
          <a:noFill/>
        </p:spPr>
        <p:txBody>
          <a:bodyPr lIns="90488" tIns="44450" rIns="90488" bIns="44450"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rgbClr val="33333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b-NO" sz="3200" dirty="0">
                <a:cs typeface="Arial" charset="0"/>
              </a:rPr>
              <a:t>Papir, nett og mobil: Dagbladet</a:t>
            </a:r>
            <a:endParaRPr lang="nb-NO" sz="3200" dirty="0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44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15</a:t>
            </a:fld>
            <a:endParaRPr lang="en-AU" dirty="0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115266" y="6368063"/>
            <a:ext cx="1881926" cy="2436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>
              <a:defRPr/>
            </a:pPr>
            <a:r>
              <a:rPr lang="nb-NO" sz="1000" b="0" u="sng" dirty="0">
                <a:solidFill>
                  <a:prstClr val="white">
                    <a:lumMod val="75000"/>
                  </a:prstClr>
                </a:solidFill>
                <a:latin typeface="Verdana"/>
                <a:cs typeface="Arial" pitchFamily="34" charset="0"/>
              </a:rPr>
              <a:t>Kilde</a:t>
            </a:r>
            <a:r>
              <a:rPr lang="nb-NO" sz="1000" b="0" dirty="0">
                <a:solidFill>
                  <a:prstClr val="white">
                    <a:lumMod val="75000"/>
                  </a:prstClr>
                </a:solidFill>
                <a:latin typeface="Verdana"/>
                <a:cs typeface="Arial" pitchFamily="34" charset="0"/>
              </a:rPr>
              <a:t>:  Forbruker &amp; Media.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281526788"/>
              </p:ext>
            </p:extLst>
          </p:nvPr>
        </p:nvGraphicFramePr>
        <p:xfrm>
          <a:off x="76200" y="904529"/>
          <a:ext cx="8759456" cy="51703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Sylinder 6"/>
          <p:cNvSpPr txBox="1"/>
          <p:nvPr/>
        </p:nvSpPr>
        <p:spPr>
          <a:xfrm>
            <a:off x="737296" y="904529"/>
            <a:ext cx="1204176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nb-NO" sz="1200" b="0" dirty="0">
                <a:solidFill>
                  <a:prstClr val="white">
                    <a:lumMod val="65000"/>
                  </a:prstClr>
                </a:solidFill>
                <a:latin typeface="Verdana"/>
                <a:cs typeface="Arial" pitchFamily="34" charset="0"/>
              </a:rPr>
              <a:t>Antall i tusen</a:t>
            </a:r>
          </a:p>
        </p:txBody>
      </p:sp>
      <p:sp>
        <p:nvSpPr>
          <p:cNvPr id="9" name="Rectangle 1030"/>
          <p:cNvSpPr txBox="1">
            <a:spLocks noChangeArrowheads="1"/>
          </p:cNvSpPr>
          <p:nvPr/>
        </p:nvSpPr>
        <p:spPr>
          <a:xfrm>
            <a:off x="76200" y="76200"/>
            <a:ext cx="9067800" cy="685800"/>
          </a:xfrm>
          <a:prstGeom prst="rect">
            <a:avLst/>
          </a:prstGeom>
          <a:noFill/>
        </p:spPr>
        <p:txBody>
          <a:bodyPr lIns="90488" tIns="44450" rIns="90488" bIns="44450"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rgbClr val="33333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b-NO" sz="2800" dirty="0">
                <a:cs typeface="Arial" charset="0"/>
              </a:rPr>
              <a:t>Papir, nett og mobil: </a:t>
            </a:r>
            <a:r>
              <a:rPr lang="nb-NO" sz="2800" dirty="0" smtClean="0">
                <a:cs typeface="Arial" charset="0"/>
              </a:rPr>
              <a:t>Aftenposten</a:t>
            </a:r>
          </a:p>
        </p:txBody>
      </p:sp>
    </p:spTree>
    <p:extLst>
      <p:ext uri="{BB962C8B-B14F-4D97-AF65-F5344CB8AC3E}">
        <p14:creationId xmlns:p14="http://schemas.microsoft.com/office/powerpoint/2010/main" val="188903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16</a:t>
            </a:fld>
            <a:endParaRPr lang="en-AU" dirty="0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115266" y="6368063"/>
            <a:ext cx="1881926" cy="2436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>
              <a:defRPr/>
            </a:pPr>
            <a:r>
              <a:rPr lang="nb-NO" sz="1000" b="0" u="sng" dirty="0">
                <a:solidFill>
                  <a:prstClr val="white">
                    <a:lumMod val="75000"/>
                  </a:prstClr>
                </a:solidFill>
                <a:latin typeface="Verdana"/>
                <a:cs typeface="Arial" pitchFamily="34" charset="0"/>
              </a:rPr>
              <a:t>Kilde</a:t>
            </a:r>
            <a:r>
              <a:rPr lang="nb-NO" sz="1000" b="0" dirty="0">
                <a:solidFill>
                  <a:prstClr val="white">
                    <a:lumMod val="75000"/>
                  </a:prstClr>
                </a:solidFill>
                <a:latin typeface="Verdana"/>
                <a:cs typeface="Arial" pitchFamily="34" charset="0"/>
              </a:rPr>
              <a:t>:  Forbruker &amp; Media.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737296" y="904529"/>
            <a:ext cx="1204176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nb-NO" sz="1200" b="0" dirty="0">
                <a:solidFill>
                  <a:prstClr val="white">
                    <a:lumMod val="65000"/>
                  </a:prstClr>
                </a:solidFill>
                <a:latin typeface="Verdana"/>
                <a:cs typeface="Arial" pitchFamily="34" charset="0"/>
              </a:rPr>
              <a:t>Antall i tusen</a:t>
            </a:r>
          </a:p>
        </p:txBody>
      </p:sp>
      <p:sp>
        <p:nvSpPr>
          <p:cNvPr id="9" name="Rectangle 1030"/>
          <p:cNvSpPr txBox="1">
            <a:spLocks noChangeArrowheads="1"/>
          </p:cNvSpPr>
          <p:nvPr/>
        </p:nvSpPr>
        <p:spPr>
          <a:xfrm>
            <a:off x="76200" y="76200"/>
            <a:ext cx="9067800" cy="685800"/>
          </a:xfrm>
          <a:prstGeom prst="rect">
            <a:avLst/>
          </a:prstGeom>
          <a:noFill/>
        </p:spPr>
        <p:txBody>
          <a:bodyPr lIns="90488" tIns="44450" rIns="90488" bIns="44450"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rgbClr val="33333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b-NO" sz="3200" dirty="0" smtClean="0">
                <a:cs typeface="Arial" charset="0"/>
              </a:rPr>
              <a:t>Papir og nett: Glåmdalen</a:t>
            </a: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966454640"/>
              </p:ext>
            </p:extLst>
          </p:nvPr>
        </p:nvGraphicFramePr>
        <p:xfrm>
          <a:off x="0" y="904528"/>
          <a:ext cx="9094763" cy="52360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kstSylinder 3"/>
          <p:cNvSpPr txBox="1"/>
          <p:nvPr/>
        </p:nvSpPr>
        <p:spPr>
          <a:xfrm>
            <a:off x="8614701" y="4561394"/>
            <a:ext cx="34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7030A0"/>
                </a:solidFill>
                <a:latin typeface="+mn-lt"/>
              </a:rPr>
              <a:t>*</a:t>
            </a:r>
          </a:p>
        </p:txBody>
      </p:sp>
      <p:sp>
        <p:nvSpPr>
          <p:cNvPr id="5" name="TekstSylinder 4"/>
          <p:cNvSpPr txBox="1"/>
          <p:nvPr/>
        </p:nvSpPr>
        <p:spPr>
          <a:xfrm>
            <a:off x="8262258" y="4561393"/>
            <a:ext cx="441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 smtClean="0">
                <a:solidFill>
                  <a:srgbClr val="333333"/>
                </a:solidFill>
                <a:latin typeface="+mn-lt"/>
              </a:rPr>
              <a:t>10</a:t>
            </a:r>
          </a:p>
        </p:txBody>
      </p:sp>
      <p:sp>
        <p:nvSpPr>
          <p:cNvPr id="6" name="TekstSylinder 5"/>
          <p:cNvSpPr txBox="1"/>
          <p:nvPr/>
        </p:nvSpPr>
        <p:spPr>
          <a:xfrm>
            <a:off x="8239598" y="4869170"/>
            <a:ext cx="7232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0" dirty="0" smtClean="0">
                <a:solidFill>
                  <a:srgbClr val="333333"/>
                </a:solidFill>
                <a:latin typeface="+mn-lt"/>
              </a:rPr>
              <a:t>Mobil</a:t>
            </a:r>
          </a:p>
        </p:txBody>
      </p:sp>
    </p:spTree>
    <p:extLst>
      <p:ext uri="{BB962C8B-B14F-4D97-AF65-F5344CB8AC3E}">
        <p14:creationId xmlns:p14="http://schemas.microsoft.com/office/powerpoint/2010/main" val="54537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17</a:t>
            </a:fld>
            <a:endParaRPr lang="en-AU" dirty="0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883026" y="6087200"/>
            <a:ext cx="6163261" cy="785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defTabSz="762000">
              <a:defRPr/>
            </a:pPr>
            <a:r>
              <a:rPr lang="nb-NO" sz="900" b="0" u="sng" dirty="0">
                <a:solidFill>
                  <a:prstClr val="white">
                    <a:lumMod val="50000"/>
                  </a:prstClr>
                </a:solidFill>
                <a:latin typeface="Verdana"/>
                <a:cs typeface="Arial" pitchFamily="34" charset="0"/>
              </a:rPr>
              <a:t>Kilde:</a:t>
            </a:r>
            <a:r>
              <a:rPr lang="nb-NO" sz="900" b="0" dirty="0">
                <a:solidFill>
                  <a:prstClr val="white">
                    <a:lumMod val="50000"/>
                  </a:prstClr>
                </a:solidFill>
                <a:latin typeface="Verdana"/>
                <a:cs typeface="Arial" pitchFamily="34" charset="0"/>
              </a:rPr>
              <a:t>  Daglig oppslutning om papiravis og nettaviser </a:t>
            </a:r>
            <a:r>
              <a:rPr lang="nb-NO" sz="900" b="0" dirty="0" smtClean="0">
                <a:solidFill>
                  <a:prstClr val="white">
                    <a:lumMod val="50000"/>
                  </a:prstClr>
                </a:solidFill>
                <a:latin typeface="Verdana"/>
                <a:cs typeface="Arial" pitchFamily="34" charset="0"/>
              </a:rPr>
              <a:t>1961-2014.</a:t>
            </a:r>
          </a:p>
          <a:p>
            <a:pPr defTabSz="762000">
              <a:defRPr/>
            </a:pPr>
            <a:r>
              <a:rPr lang="nb-NO" sz="900" b="0" i="1" dirty="0" smtClean="0">
                <a:solidFill>
                  <a:prstClr val="white">
                    <a:lumMod val="50000"/>
                  </a:prstClr>
                </a:solidFill>
                <a:latin typeface="Verdana"/>
                <a:cs typeface="Arial" pitchFamily="34" charset="0"/>
              </a:rPr>
              <a:t>           </a:t>
            </a:r>
            <a:r>
              <a:rPr lang="nb-NO" sz="900" b="0" dirty="0">
                <a:solidFill>
                  <a:prstClr val="white">
                    <a:lumMod val="50000"/>
                  </a:prstClr>
                </a:solidFill>
                <a:latin typeface="Verdana"/>
                <a:cs typeface="Arial" pitchFamily="34" charset="0"/>
              </a:rPr>
              <a:t>Data fra Forbruker &amp; Media fra 1994. </a:t>
            </a:r>
            <a:r>
              <a:rPr lang="nb-NO" sz="900" b="0" i="1" dirty="0">
                <a:solidFill>
                  <a:prstClr val="white">
                    <a:lumMod val="50000"/>
                  </a:prstClr>
                </a:solidFill>
                <a:latin typeface="Verdana"/>
                <a:cs typeface="Arial" pitchFamily="34" charset="0"/>
              </a:rPr>
              <a:t>Flerkanalsamfunnet</a:t>
            </a:r>
            <a:r>
              <a:rPr lang="nb-NO" sz="900" b="0" dirty="0">
                <a:solidFill>
                  <a:prstClr val="white">
                    <a:lumMod val="50000"/>
                  </a:prstClr>
                </a:solidFill>
                <a:latin typeface="Verdana"/>
                <a:cs typeface="Arial" pitchFamily="34" charset="0"/>
              </a:rPr>
              <a:t> (Lundby &amp; Futsæter, 1993)</a:t>
            </a:r>
          </a:p>
          <a:p>
            <a:pPr defTabSz="762000">
              <a:defRPr/>
            </a:pPr>
            <a:r>
              <a:rPr lang="nb-NO" sz="900" b="0" i="1" dirty="0">
                <a:solidFill>
                  <a:prstClr val="white">
                    <a:lumMod val="50000"/>
                  </a:prstClr>
                </a:solidFill>
                <a:latin typeface="Verdana"/>
                <a:cs typeface="Arial" pitchFamily="34" charset="0"/>
              </a:rPr>
              <a:t>           Fragmentering av medielandskapet og oppsplitting av publikum</a:t>
            </a:r>
            <a:r>
              <a:rPr lang="nb-NO" sz="900" b="0" dirty="0">
                <a:solidFill>
                  <a:prstClr val="white">
                    <a:lumMod val="50000"/>
                  </a:prstClr>
                </a:solidFill>
                <a:latin typeface="Verdana"/>
                <a:cs typeface="Arial" pitchFamily="34" charset="0"/>
              </a:rPr>
              <a:t> (Futsæter 1998).      </a:t>
            </a:r>
          </a:p>
          <a:p>
            <a:pPr defTabSz="762000">
              <a:defRPr/>
            </a:pPr>
            <a:r>
              <a:rPr lang="nb-NO" sz="900" b="0" dirty="0">
                <a:solidFill>
                  <a:prstClr val="white">
                    <a:lumMod val="50000"/>
                  </a:prstClr>
                </a:solidFill>
                <a:latin typeface="Verdana"/>
                <a:cs typeface="Arial" pitchFamily="34" charset="0"/>
              </a:rPr>
              <a:t>           Nettavisene gjelder kun  MBLs nettaviser som også utgir papiraviser og som blir målt i F&amp;M. </a:t>
            </a:r>
            <a:endParaRPr lang="nb-NO" sz="900" b="0" dirty="0" smtClean="0">
              <a:solidFill>
                <a:prstClr val="white">
                  <a:lumMod val="50000"/>
                </a:prstClr>
              </a:solidFill>
              <a:latin typeface="Verdana"/>
              <a:cs typeface="Arial" pitchFamily="34" charset="0"/>
            </a:endParaRPr>
          </a:p>
          <a:p>
            <a:pPr defTabSz="762000">
              <a:defRPr/>
            </a:pPr>
            <a:r>
              <a:rPr lang="nb-NO" sz="900" b="0" dirty="0" smtClean="0">
                <a:solidFill>
                  <a:prstClr val="white">
                    <a:lumMod val="50000"/>
                  </a:prstClr>
                </a:solidFill>
                <a:latin typeface="Verdana"/>
                <a:cs typeface="Arial" pitchFamily="34" charset="0"/>
              </a:rPr>
              <a:t>           </a:t>
            </a:r>
            <a:r>
              <a:rPr lang="nb-NO" sz="900" b="0" i="1" dirty="0" smtClean="0">
                <a:solidFill>
                  <a:srgbClr val="00B050"/>
                </a:solidFill>
                <a:latin typeface="Verdana"/>
                <a:cs typeface="Arial" pitchFamily="34" charset="0"/>
              </a:rPr>
              <a:t>Mobile utgaver er ikke inkludert, da F&amp;M ikke måler alle mobil utgaver for 2015</a:t>
            </a:r>
            <a:endParaRPr lang="nb-NO" sz="900" b="0" i="1" dirty="0">
              <a:solidFill>
                <a:srgbClr val="00B050"/>
              </a:solidFill>
              <a:latin typeface="Verdana"/>
              <a:cs typeface="Arial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00013"/>
            <a:ext cx="9144000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algn="ctr" defTabSz="762000"/>
            <a:r>
              <a:rPr lang="nb-NO" sz="2800" dirty="0">
                <a:solidFill>
                  <a:prstClr val="black"/>
                </a:solidFill>
                <a:latin typeface="Verdana"/>
              </a:rPr>
              <a:t>Daglig dekning for papir- og nettaviser: </a:t>
            </a:r>
          </a:p>
          <a:p>
            <a:pPr algn="ctr" defTabSz="762000"/>
            <a:r>
              <a:rPr lang="nb-NO" sz="2800" dirty="0">
                <a:solidFill>
                  <a:prstClr val="black"/>
                </a:solidFill>
                <a:latin typeface="Verdana"/>
              </a:rPr>
              <a:t>1960 – </a:t>
            </a:r>
            <a:r>
              <a:rPr lang="nb-NO" sz="2800" dirty="0" smtClean="0">
                <a:solidFill>
                  <a:prstClr val="black"/>
                </a:solidFill>
                <a:latin typeface="Verdana"/>
              </a:rPr>
              <a:t>2014</a:t>
            </a:r>
            <a:endParaRPr lang="nb-NO" sz="2800" dirty="0">
              <a:solidFill>
                <a:srgbClr val="131C6B"/>
              </a:solidFill>
              <a:latin typeface="Verdana"/>
            </a:endParaRPr>
          </a:p>
        </p:txBody>
      </p:sp>
      <p:graphicFrame>
        <p:nvGraphicFramePr>
          <p:cNvPr id="5" name="Objek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0302503"/>
              </p:ext>
            </p:extLst>
          </p:nvPr>
        </p:nvGraphicFramePr>
        <p:xfrm>
          <a:off x="-20638" y="966788"/>
          <a:ext cx="9175751" cy="5146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19" name="Diagram" r:id="rId3" imgW="8134243" imgH="4562543" progId="MSGraph.Chart.8">
                  <p:embed followColorScheme="full"/>
                </p:oleObj>
              </mc:Choice>
              <mc:Fallback>
                <p:oleObj name="Diagram" r:id="rId3" imgW="8134243" imgH="4562543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0638" y="966788"/>
                        <a:ext cx="9175751" cy="5146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kstSylinder 5"/>
          <p:cNvSpPr txBox="1"/>
          <p:nvPr/>
        </p:nvSpPr>
        <p:spPr>
          <a:xfrm>
            <a:off x="546836" y="1183346"/>
            <a:ext cx="7665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b="0" dirty="0" smtClean="0">
                <a:solidFill>
                  <a:prstClr val="white">
                    <a:lumMod val="50000"/>
                  </a:prstClr>
                </a:solidFill>
                <a:latin typeface="Verdana"/>
              </a:rPr>
              <a:t>Prosent</a:t>
            </a:r>
          </a:p>
        </p:txBody>
      </p:sp>
    </p:spTree>
    <p:extLst>
      <p:ext uri="{BB962C8B-B14F-4D97-AF65-F5344CB8AC3E}">
        <p14:creationId xmlns:p14="http://schemas.microsoft.com/office/powerpoint/2010/main" val="29827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18</a:t>
            </a:fld>
            <a:endParaRPr lang="en-AU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8100" y="72000"/>
            <a:ext cx="9105900" cy="685800"/>
          </a:xfrm>
          <a:prstGeom prst="rect">
            <a:avLst/>
          </a:prstGeom>
          <a:noFill/>
        </p:spPr>
        <p:txBody>
          <a:bodyPr lIns="90488" tIns="44450" rIns="90488" bIns="44450"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rgbClr val="33333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b-NO" sz="3200" dirty="0" smtClean="0">
                <a:solidFill>
                  <a:schemeClr val="tx1"/>
                </a:solidFill>
                <a:cs typeface="Arial" charset="0"/>
              </a:rPr>
              <a:t>Fortsatt tilbakegang for papiravisene</a:t>
            </a: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119575" y="1485900"/>
            <a:ext cx="8890782" cy="4309989"/>
          </a:xfrm>
          <a:prstGeom prst="rect">
            <a:avLst/>
          </a:prstGeom>
          <a:noFill/>
        </p:spPr>
        <p:txBody>
          <a:bodyPr lIns="90488" tIns="44450" rIns="90488" bIns="44450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252413" indent="-252413" algn="l" defTabSz="914400" rtl="0" eaLnBrk="1" latinLnBrk="0" hangingPunct="1">
              <a:spcBef>
                <a:spcPct val="20000"/>
              </a:spcBef>
              <a:buFont typeface="Wingdings" pitchFamily="2" charset="2"/>
              <a:buChar char="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08000" indent="-255588" algn="l" defTabSz="914400" rtl="0" eaLnBrk="1" latinLnBrk="0" hangingPunct="1">
              <a:spcBef>
                <a:spcPct val="20000"/>
              </a:spcBef>
              <a:buFont typeface="Wingdings" pitchFamily="2" charset="2"/>
              <a:buChar char="n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760413" indent="-252413" algn="l" defTabSz="914400" rtl="0" eaLnBrk="1" latinLnBrk="0" hangingPunct="1">
              <a:spcBef>
                <a:spcPct val="20000"/>
              </a:spcBef>
              <a:buFont typeface="Wingdings" pitchFamily="2" charset="2"/>
              <a:buChar char="n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Wingdings" pitchFamily="2" charset="2"/>
              <a:buChar char="§"/>
            </a:pPr>
            <a:r>
              <a:rPr lang="nb-NO" sz="2000" dirty="0" smtClean="0">
                <a:solidFill>
                  <a:schemeClr val="tx1"/>
                </a:solidFill>
                <a:cs typeface="Arial" charset="0"/>
              </a:rPr>
              <a:t>58% </a:t>
            </a:r>
            <a:r>
              <a:rPr lang="nb-NO" sz="2000" b="0" dirty="0" smtClean="0">
                <a:cs typeface="Arial" charset="0"/>
              </a:rPr>
              <a:t>leser minst en papiravis en gjennomsnittlig dag.	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nb-NO" sz="2000" b="0" dirty="0" smtClean="0">
                <a:cs typeface="Arial" charset="0"/>
              </a:rPr>
              <a:t>Samlet sett er det en tilbakegang på </a:t>
            </a:r>
            <a:r>
              <a:rPr lang="nb-NO" sz="2000" dirty="0" smtClean="0">
                <a:solidFill>
                  <a:schemeClr val="accent1"/>
                </a:solidFill>
                <a:cs typeface="Arial" charset="0"/>
              </a:rPr>
              <a:t>10,4%</a:t>
            </a:r>
            <a:r>
              <a:rPr lang="nb-NO" sz="2000" b="0" dirty="0" smtClean="0">
                <a:solidFill>
                  <a:schemeClr val="accent1"/>
                </a:solidFill>
                <a:cs typeface="Arial" charset="0"/>
              </a:rPr>
              <a:t> </a:t>
            </a:r>
            <a:r>
              <a:rPr lang="nb-NO" sz="2000" b="0" dirty="0" smtClean="0">
                <a:cs typeface="Arial" charset="0"/>
              </a:rPr>
              <a:t>fra 2013 til 2014 for de 159 målte avistitlene. Dette er den </a:t>
            </a:r>
            <a:r>
              <a:rPr lang="nb-NO" sz="2000" b="0" dirty="0" smtClean="0">
                <a:cs typeface="Arial" charset="0"/>
              </a:rPr>
              <a:t>største </a:t>
            </a:r>
            <a:r>
              <a:rPr lang="nb-NO" sz="2000" b="0" dirty="0" smtClean="0">
                <a:cs typeface="Arial" charset="0"/>
              </a:rPr>
              <a:t>tilbakegang som er målt i F&amp;M.</a:t>
            </a:r>
          </a:p>
          <a:p>
            <a:pPr marL="285750" indent="-285750" algn="just">
              <a:buFont typeface="Wingdings" pitchFamily="2" charset="2"/>
              <a:buChar char="§"/>
            </a:pPr>
            <a:endParaRPr lang="nb-NO" sz="1200" b="0" dirty="0" smtClean="0">
              <a:cs typeface="Arial" charset="0"/>
            </a:endParaRPr>
          </a:p>
          <a:p>
            <a:pPr marL="285750" indent="-285750" algn="just">
              <a:buFont typeface="Wingdings" pitchFamily="2" charset="2"/>
              <a:buChar char="§"/>
            </a:pPr>
            <a:r>
              <a:rPr lang="nb-NO" sz="2000" b="0" dirty="0" smtClean="0">
                <a:cs typeface="Arial" charset="0"/>
              </a:rPr>
              <a:t>Samlet sett går de </a:t>
            </a:r>
            <a:r>
              <a:rPr lang="nb-NO" sz="2000" b="0" i="1" dirty="0" smtClean="0">
                <a:cs typeface="Arial" charset="0"/>
              </a:rPr>
              <a:t>største avisene</a:t>
            </a:r>
            <a:r>
              <a:rPr lang="nb-NO" sz="2000" b="0" dirty="0" smtClean="0">
                <a:cs typeface="Arial" charset="0"/>
              </a:rPr>
              <a:t> tilbake med </a:t>
            </a:r>
            <a:r>
              <a:rPr lang="nb-NO" sz="2000" dirty="0" smtClean="0">
                <a:solidFill>
                  <a:schemeClr val="accent1"/>
                </a:solidFill>
                <a:cs typeface="Arial" charset="0"/>
              </a:rPr>
              <a:t>12,0%</a:t>
            </a:r>
            <a:r>
              <a:rPr lang="nb-NO" sz="2000" b="0" dirty="0" smtClean="0">
                <a:cs typeface="Arial" charset="0"/>
              </a:rPr>
              <a:t>.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nb-NO" sz="2000" b="0" i="1" dirty="0">
                <a:cs typeface="Arial" charset="0"/>
              </a:rPr>
              <a:t>N</a:t>
            </a:r>
            <a:r>
              <a:rPr lang="nb-NO" sz="2000" b="0" i="1" dirty="0" smtClean="0">
                <a:cs typeface="Arial" charset="0"/>
              </a:rPr>
              <a:t>isjeavisene</a:t>
            </a:r>
            <a:r>
              <a:rPr lang="nb-NO" sz="2000" b="0" dirty="0" smtClean="0">
                <a:cs typeface="Arial" charset="0"/>
              </a:rPr>
              <a:t> har en </a:t>
            </a:r>
            <a:r>
              <a:rPr lang="nb-NO" sz="2000" b="0" dirty="0">
                <a:cs typeface="Arial" charset="0"/>
              </a:rPr>
              <a:t>tilbakegang på </a:t>
            </a:r>
            <a:r>
              <a:rPr lang="nb-NO" sz="2000" dirty="0" smtClean="0">
                <a:solidFill>
                  <a:schemeClr val="accent1"/>
                </a:solidFill>
                <a:cs typeface="Arial" charset="0"/>
              </a:rPr>
              <a:t>4,0%</a:t>
            </a:r>
            <a:r>
              <a:rPr lang="nb-NO" sz="2000" b="0" dirty="0" smtClean="0">
                <a:solidFill>
                  <a:schemeClr val="accent1"/>
                </a:solidFill>
                <a:cs typeface="Arial" charset="0"/>
              </a:rPr>
              <a:t>. 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nb-NO" sz="2000" b="0" dirty="0" smtClean="0">
                <a:cs typeface="Arial" charset="0"/>
              </a:rPr>
              <a:t>De 138 </a:t>
            </a:r>
            <a:r>
              <a:rPr lang="nb-NO" sz="2000" b="0" i="1" dirty="0" smtClean="0">
                <a:cs typeface="Arial" charset="0"/>
              </a:rPr>
              <a:t>lokal- og regionavisene</a:t>
            </a:r>
            <a:r>
              <a:rPr lang="nb-NO" sz="2000" b="0" dirty="0" smtClean="0">
                <a:cs typeface="Arial" charset="0"/>
              </a:rPr>
              <a:t> har samlet sett en tilbakegang på </a:t>
            </a:r>
            <a:r>
              <a:rPr lang="nb-NO" sz="2000" dirty="0" smtClean="0">
                <a:solidFill>
                  <a:schemeClr val="accent1"/>
                </a:solidFill>
                <a:cs typeface="Arial" charset="0"/>
              </a:rPr>
              <a:t>9,9%</a:t>
            </a:r>
            <a:r>
              <a:rPr lang="nb-NO" sz="2000" b="0" dirty="0" smtClean="0">
                <a:cs typeface="Arial" charset="0"/>
              </a:rPr>
              <a:t>. </a:t>
            </a:r>
          </a:p>
          <a:p>
            <a:pPr marL="285750" indent="-285750" algn="just">
              <a:buFont typeface="Wingdings" pitchFamily="2" charset="2"/>
              <a:buChar char="§"/>
            </a:pPr>
            <a:endParaRPr lang="nb-NO" sz="1200" b="0" dirty="0" smtClean="0">
              <a:cs typeface="Arial" charset="0"/>
            </a:endParaRPr>
          </a:p>
          <a:p>
            <a:pPr marL="285750" indent="-285750" algn="just">
              <a:buFont typeface="Wingdings" pitchFamily="2" charset="2"/>
              <a:buChar char="§"/>
            </a:pPr>
            <a:r>
              <a:rPr lang="nb-NO" sz="2000" b="0" dirty="0" smtClean="0">
                <a:cs typeface="Arial" charset="0"/>
              </a:rPr>
              <a:t>Avisenes målte nettsteder </a:t>
            </a:r>
            <a:r>
              <a:rPr lang="nb-NO" sz="2000" b="0" dirty="0">
                <a:cs typeface="Arial" charset="0"/>
              </a:rPr>
              <a:t>i F&amp;M </a:t>
            </a:r>
            <a:r>
              <a:rPr lang="nb-NO" sz="2000" b="0" dirty="0" smtClean="0">
                <a:cs typeface="Arial" charset="0"/>
              </a:rPr>
              <a:t>går tilbake med </a:t>
            </a:r>
            <a:r>
              <a:rPr lang="nb-NO" sz="2000" dirty="0" smtClean="0">
                <a:solidFill>
                  <a:schemeClr val="accent1"/>
                </a:solidFill>
                <a:cs typeface="Arial" charset="0"/>
              </a:rPr>
              <a:t>3,7%</a:t>
            </a:r>
            <a:r>
              <a:rPr lang="nb-NO" sz="2000" b="0" dirty="0" smtClean="0">
                <a:cs typeface="Arial" charset="0"/>
              </a:rPr>
              <a:t>.</a:t>
            </a:r>
            <a:endParaRPr lang="nb-NO" sz="2000" b="0" dirty="0">
              <a:cs typeface="Arial" charset="0"/>
            </a:endParaRPr>
          </a:p>
          <a:p>
            <a:pPr marL="285750" indent="-285750" algn="just">
              <a:buFont typeface="Wingdings" pitchFamily="2" charset="2"/>
              <a:buChar char="§"/>
            </a:pPr>
            <a:r>
              <a:rPr lang="nb-NO" sz="2000" b="0" dirty="0">
                <a:cs typeface="Arial" charset="0"/>
              </a:rPr>
              <a:t>De målte </a:t>
            </a:r>
            <a:r>
              <a:rPr lang="nb-NO" sz="2000" b="0" dirty="0" smtClean="0">
                <a:cs typeface="Arial" charset="0"/>
              </a:rPr>
              <a:t>mobilutgavene i </a:t>
            </a:r>
            <a:r>
              <a:rPr lang="nb-NO" sz="2000" b="0" dirty="0">
                <a:cs typeface="Arial" charset="0"/>
              </a:rPr>
              <a:t>F&amp;M øker samlet sett med hele </a:t>
            </a:r>
            <a:r>
              <a:rPr lang="nb-NO" sz="2000" dirty="0" smtClean="0">
                <a:solidFill>
                  <a:srgbClr val="0070C0"/>
                </a:solidFill>
                <a:cs typeface="Arial" charset="0"/>
              </a:rPr>
              <a:t>12,7%</a:t>
            </a:r>
            <a:r>
              <a:rPr lang="nb-NO" sz="2000" b="0" dirty="0" smtClean="0">
                <a:cs typeface="Arial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848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2"/>
          <p:cNvSpPr txBox="1">
            <a:spLocks/>
          </p:cNvSpPr>
          <p:nvPr/>
        </p:nvSpPr>
        <p:spPr>
          <a:xfrm>
            <a:off x="8604448" y="6561376"/>
            <a:ext cx="433459" cy="252000"/>
          </a:xfrm>
          <a:prstGeom prst="rect">
            <a:avLst/>
          </a:prstGeom>
        </p:spPr>
        <p:txBody>
          <a:bodyPr/>
          <a:lstStyle>
            <a:defPPr>
              <a:defRPr lang="en-A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fld id="{9784CBA3-D598-4B1F-BAA3-EE14B5154290}" type="slidenum">
              <a:rPr lang="en-AU" sz="900" b="0" smtClean="0">
                <a:solidFill>
                  <a:prstClr val="white">
                    <a:lumMod val="50000"/>
                  </a:prstClr>
                </a:solidFill>
                <a:latin typeface="Verdana"/>
              </a:rPr>
              <a:pPr algn="ctr"/>
              <a:t>19</a:t>
            </a:fld>
            <a:endParaRPr lang="en-AU" sz="900" b="0" dirty="0">
              <a:solidFill>
                <a:prstClr val="white">
                  <a:lumMod val="50000"/>
                </a:prstClr>
              </a:solidFill>
              <a:latin typeface="Verdana"/>
            </a:endParaRPr>
          </a:p>
        </p:txBody>
      </p:sp>
      <p:sp>
        <p:nvSpPr>
          <p:cNvPr id="3" name="Frihåndsform 2"/>
          <p:cNvSpPr/>
          <p:nvPr>
            <p:custDataLst>
              <p:tags r:id="rId1"/>
            </p:custDataLst>
          </p:nvPr>
        </p:nvSpPr>
        <p:spPr>
          <a:xfrm>
            <a:off x="400050" y="115888"/>
            <a:ext cx="8377238" cy="996950"/>
          </a:xfrm>
          <a:custGeom>
            <a:avLst/>
            <a:gdLst/>
            <a:ahLst/>
            <a:cxnLst/>
            <a:rect l="0" t="0" r="0" b="0"/>
            <a:pathLst>
              <a:path w="8636001" h="995681">
                <a:moveTo>
                  <a:pt x="317500" y="0"/>
                </a:moveTo>
                <a:lnTo>
                  <a:pt x="8585200" y="0"/>
                </a:lnTo>
                <a:lnTo>
                  <a:pt x="8610600" y="6350"/>
                </a:lnTo>
                <a:lnTo>
                  <a:pt x="8629650" y="25400"/>
                </a:lnTo>
                <a:lnTo>
                  <a:pt x="8636000" y="50800"/>
                </a:lnTo>
                <a:lnTo>
                  <a:pt x="8636000" y="944880"/>
                </a:lnTo>
                <a:lnTo>
                  <a:pt x="8629650" y="970280"/>
                </a:lnTo>
                <a:lnTo>
                  <a:pt x="8610600" y="989330"/>
                </a:lnTo>
                <a:lnTo>
                  <a:pt x="8585200" y="995680"/>
                </a:lnTo>
                <a:lnTo>
                  <a:pt x="50800" y="995680"/>
                </a:lnTo>
                <a:lnTo>
                  <a:pt x="25400" y="989330"/>
                </a:lnTo>
                <a:lnTo>
                  <a:pt x="6350" y="970280"/>
                </a:lnTo>
                <a:lnTo>
                  <a:pt x="0" y="944880"/>
                </a:lnTo>
                <a:lnTo>
                  <a:pt x="0" y="317500"/>
                </a:lnTo>
                <a:lnTo>
                  <a:pt x="12700" y="279400"/>
                </a:lnTo>
                <a:lnTo>
                  <a:pt x="279400" y="12700"/>
                </a:lnTo>
                <a:close/>
              </a:path>
            </a:pathLst>
          </a:custGeom>
          <a:solidFill>
            <a:schemeClr val="tx2"/>
          </a:solidFill>
          <a:ln w="25400" cap="flat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50825" y="255470"/>
            <a:ext cx="8763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algn="ctr" defTabSz="762000">
              <a:defRPr/>
            </a:pPr>
            <a:r>
              <a:rPr lang="nb-NO" sz="3600" kern="0" dirty="0">
                <a:solidFill>
                  <a:schemeClr val="bg1"/>
                </a:solidFill>
                <a:latin typeface="+mj-lt"/>
                <a:ea typeface="+mj-ea"/>
                <a:cs typeface="Arial" pitchFamily="34" charset="0"/>
                <a:sym typeface="Wingdings" pitchFamily="2" charset="2"/>
              </a:rPr>
              <a:t>2</a:t>
            </a:r>
            <a:r>
              <a:rPr lang="nb-NO" sz="3600" b="1" kern="0" dirty="0" smtClean="0">
                <a:solidFill>
                  <a:schemeClr val="bg1"/>
                </a:solidFill>
                <a:latin typeface="+mj-lt"/>
                <a:ea typeface="+mj-ea"/>
                <a:cs typeface="Arial" pitchFamily="34" charset="0"/>
                <a:sym typeface="Wingdings" pitchFamily="2" charset="2"/>
              </a:rPr>
              <a:t>. Nettaviser og mobilt innhold</a:t>
            </a:r>
          </a:p>
          <a:p>
            <a:pPr algn="ctr" defTabSz="762000">
              <a:defRPr/>
            </a:pPr>
            <a:endParaRPr lang="nb-NO" sz="3600" b="1" kern="0" dirty="0">
              <a:solidFill>
                <a:schemeClr val="bg1"/>
              </a:solidFill>
              <a:latin typeface="+mj-lt"/>
              <a:ea typeface="+mj-ea"/>
              <a:cs typeface="Arial" pitchFamily="34" charset="0"/>
              <a:sym typeface="Wingdings" pitchFamily="2" charset="2"/>
            </a:endParaRPr>
          </a:p>
        </p:txBody>
      </p:sp>
      <p:graphicFrame>
        <p:nvGraphicFramePr>
          <p:cNvPr id="5" name="Plassholder for innhold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5531850"/>
              </p:ext>
            </p:extLst>
          </p:nvPr>
        </p:nvGraphicFramePr>
        <p:xfrm>
          <a:off x="146795" y="1246070"/>
          <a:ext cx="8883747" cy="5725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Plassholder for tekst 10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944385" y="6183653"/>
            <a:ext cx="7571815" cy="377723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252413" indent="-252413" algn="l" defTabSz="914400" rtl="0" eaLnBrk="1" latinLnBrk="0" hangingPunct="1">
              <a:spcBef>
                <a:spcPct val="20000"/>
              </a:spcBef>
              <a:buFont typeface="Wingdings" pitchFamily="2" charset="2"/>
              <a:buChar char="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08000" indent="-255588" algn="l" defTabSz="914400" rtl="0" eaLnBrk="1" latinLnBrk="0" hangingPunct="1">
              <a:spcBef>
                <a:spcPct val="20000"/>
              </a:spcBef>
              <a:buFont typeface="Wingdings" pitchFamily="2" charset="2"/>
              <a:buChar char="n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760413" indent="-252413" algn="l" defTabSz="914400" rtl="0" eaLnBrk="1" latinLnBrk="0" hangingPunct="1">
              <a:spcBef>
                <a:spcPct val="20000"/>
              </a:spcBef>
              <a:buFont typeface="Wingdings" pitchFamily="2" charset="2"/>
              <a:buChar char="n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nb-NO" sz="700" dirty="0" smtClean="0">
                <a:solidFill>
                  <a:schemeClr val="bg1">
                    <a:lumMod val="50000"/>
                  </a:schemeClr>
                </a:solidFill>
              </a:rPr>
              <a:t>Grafen viser utvikling i andel unike sesjoner (besøk) på målte nettsteder, fordelt etter plattform.</a:t>
            </a:r>
          </a:p>
          <a:p>
            <a:pPr fontAlgn="auto">
              <a:spcAft>
                <a:spcPts val="0"/>
              </a:spcAft>
            </a:pPr>
            <a:r>
              <a:rPr lang="nb-NO" sz="700" dirty="0" smtClean="0">
                <a:solidFill>
                  <a:schemeClr val="bg1">
                    <a:lumMod val="50000"/>
                  </a:schemeClr>
                </a:solidFill>
              </a:rPr>
              <a:t>Kilde: Tekniske rapporter på </a:t>
            </a:r>
            <a:r>
              <a:rPr lang="nb-NO" sz="700" dirty="0" smtClean="0">
                <a:solidFill>
                  <a:schemeClr val="bg1">
                    <a:lumMod val="50000"/>
                  </a:schemeClr>
                </a:solidFill>
                <a:hlinkClick r:id="rId6"/>
              </a:rPr>
              <a:t>Tnslistene.no</a:t>
            </a:r>
            <a:r>
              <a:rPr lang="nb-NO" sz="700" dirty="0" smtClean="0">
                <a:solidFill>
                  <a:schemeClr val="bg1">
                    <a:lumMod val="50000"/>
                  </a:schemeClr>
                </a:solidFill>
              </a:rPr>
              <a:t>, hentet fra TNS trafikkmåling (TNS Scores og TNS Mobile).</a:t>
            </a:r>
          </a:p>
          <a:p>
            <a:pPr fontAlgn="auto">
              <a:spcAft>
                <a:spcPts val="0"/>
              </a:spcAft>
            </a:pPr>
            <a:r>
              <a:rPr lang="nb-NO" sz="800" dirty="0">
                <a:solidFill>
                  <a:schemeClr val="bg1">
                    <a:lumMod val="50000"/>
                  </a:schemeClr>
                </a:solidFill>
              </a:rPr>
              <a:t>Andel unike sesjoner (besøk) på målte nettsteder, fordelt etter plattform</a:t>
            </a:r>
            <a:endParaRPr lang="nb-NO" sz="700" dirty="0" smtClean="0">
              <a:solidFill>
                <a:schemeClr val="bg1">
                  <a:lumMod val="50000"/>
                </a:schemeClr>
              </a:solidFill>
            </a:endParaRPr>
          </a:p>
          <a:p>
            <a:pPr fontAlgn="auto">
              <a:spcBef>
                <a:spcPct val="0"/>
              </a:spcBef>
              <a:spcAft>
                <a:spcPts val="0"/>
              </a:spcAft>
            </a:pPr>
            <a:endParaRPr lang="nb-NO" sz="700" dirty="0">
              <a:solidFill>
                <a:schemeClr val="bg1">
                  <a:lumMod val="50000"/>
                </a:schemeClr>
              </a:solidFill>
              <a:latin typeface="Verdana"/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400050" y="1112838"/>
            <a:ext cx="820439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800" dirty="0">
                <a:latin typeface="+mn-lt"/>
              </a:rPr>
              <a:t>54% av nettbesøk fra mobil/nettbrett</a:t>
            </a:r>
            <a:br>
              <a:rPr lang="nb-NO" sz="2800" dirty="0">
                <a:latin typeface="+mn-lt"/>
              </a:rPr>
            </a:br>
            <a:endParaRPr lang="nb-NO" b="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8" name="Ellipse 7"/>
          <p:cNvSpPr/>
          <p:nvPr/>
        </p:nvSpPr>
        <p:spPr>
          <a:xfrm>
            <a:off x="8321040" y="3376246"/>
            <a:ext cx="590843" cy="1371600"/>
          </a:xfrm>
          <a:prstGeom prst="ellipse">
            <a:avLst/>
          </a:prstGeom>
          <a:noFill/>
          <a:ln w="28575"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1300" b="0" dirty="0" err="1" smtClean="0"/>
          </a:p>
        </p:txBody>
      </p:sp>
    </p:spTree>
    <p:extLst>
      <p:ext uri="{BB962C8B-B14F-4D97-AF65-F5344CB8AC3E}">
        <p14:creationId xmlns:p14="http://schemas.microsoft.com/office/powerpoint/2010/main" val="140014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lysbilde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2</a:t>
            </a:fld>
            <a:endParaRPr lang="en-AU" dirty="0"/>
          </a:p>
        </p:txBody>
      </p:sp>
      <p:pic>
        <p:nvPicPr>
          <p:cNvPr id="8" name="Picture 2" descr="http://bilder.bladkongen.no/upl/normal500/aktivtrening-5-20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894825"/>
            <a:ext cx="1860748" cy="25194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1" name="Picture 8" descr="http://www.friflyt.no/var/friflyt/storage/images/friflyt.no/ski/dobbel-fri-flyt-pakke/1758145-2-nor-NO/Dobbel-Fri-Flyt-pakke_fancybox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31" y="2740664"/>
            <a:ext cx="1872432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7" name="Picture 6" descr="http://bilder.bladkongen.no/upl/normal500/iform-8-201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596648"/>
            <a:ext cx="1889055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21" name="Picture 14" descr="http://bilder.bladkongen.no/upl/normal500/tarasmak-4-201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6533">
            <a:off x="6946650" y="2809075"/>
            <a:ext cx="1950464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24" name="Picture 10" descr="http://www.bladkiosken.no/imagebase/maison-mat-og-vin/forsider/400/siste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1919">
            <a:off x="6272709" y="2645324"/>
            <a:ext cx="1901887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28" name="Picture 12" descr="http://bilder.bladkongen.no/upl/normal500/matfranorge-8-2013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9161">
            <a:off x="5210089" y="2380624"/>
            <a:ext cx="1993671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4" name="Picture 4" descr="http://bilder.tidningsarkivet.se/upl/normal500/detnyeshapeup-8-2013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36" y="2452632"/>
            <a:ext cx="1891892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13" name="TekstSylinder 12"/>
          <p:cNvSpPr txBox="1"/>
          <p:nvPr/>
        </p:nvSpPr>
        <p:spPr>
          <a:xfrm>
            <a:off x="-168442" y="5914324"/>
            <a:ext cx="9697453" cy="9803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b-NO" dirty="0"/>
          </a:p>
        </p:txBody>
      </p:sp>
      <p:sp>
        <p:nvSpPr>
          <p:cNvPr id="2" name="TekstSylinder 1"/>
          <p:cNvSpPr txBox="1"/>
          <p:nvPr/>
        </p:nvSpPr>
        <p:spPr>
          <a:xfrm>
            <a:off x="1253902" y="6012360"/>
            <a:ext cx="1291590" cy="6767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b-NO" sz="1600" b="0" dirty="0" smtClean="0">
              <a:solidFill>
                <a:srgbClr val="333333"/>
              </a:solidFill>
              <a:latin typeface="+mn-lt"/>
            </a:endParaRPr>
          </a:p>
        </p:txBody>
      </p:sp>
      <p:sp>
        <p:nvSpPr>
          <p:cNvPr id="16" name="Frihåndsform 15"/>
          <p:cNvSpPr/>
          <p:nvPr>
            <p:custDataLst>
              <p:tags r:id="rId1"/>
            </p:custDataLst>
          </p:nvPr>
        </p:nvSpPr>
        <p:spPr>
          <a:xfrm>
            <a:off x="400050" y="115888"/>
            <a:ext cx="8377238" cy="996950"/>
          </a:xfrm>
          <a:custGeom>
            <a:avLst/>
            <a:gdLst/>
            <a:ahLst/>
            <a:cxnLst/>
            <a:rect l="0" t="0" r="0" b="0"/>
            <a:pathLst>
              <a:path w="8636001" h="995681">
                <a:moveTo>
                  <a:pt x="317500" y="0"/>
                </a:moveTo>
                <a:lnTo>
                  <a:pt x="8585200" y="0"/>
                </a:lnTo>
                <a:lnTo>
                  <a:pt x="8610600" y="6350"/>
                </a:lnTo>
                <a:lnTo>
                  <a:pt x="8629650" y="25400"/>
                </a:lnTo>
                <a:lnTo>
                  <a:pt x="8636000" y="50800"/>
                </a:lnTo>
                <a:lnTo>
                  <a:pt x="8636000" y="944880"/>
                </a:lnTo>
                <a:lnTo>
                  <a:pt x="8629650" y="970280"/>
                </a:lnTo>
                <a:lnTo>
                  <a:pt x="8610600" y="989330"/>
                </a:lnTo>
                <a:lnTo>
                  <a:pt x="8585200" y="995680"/>
                </a:lnTo>
                <a:lnTo>
                  <a:pt x="50800" y="995680"/>
                </a:lnTo>
                <a:lnTo>
                  <a:pt x="25400" y="989330"/>
                </a:lnTo>
                <a:lnTo>
                  <a:pt x="6350" y="970280"/>
                </a:lnTo>
                <a:lnTo>
                  <a:pt x="0" y="944880"/>
                </a:lnTo>
                <a:lnTo>
                  <a:pt x="0" y="317500"/>
                </a:lnTo>
                <a:lnTo>
                  <a:pt x="12700" y="279400"/>
                </a:lnTo>
                <a:lnTo>
                  <a:pt x="279400" y="12700"/>
                </a:lnTo>
                <a:close/>
              </a:path>
            </a:pathLst>
          </a:custGeom>
          <a:solidFill>
            <a:schemeClr val="tx2"/>
          </a:solidFill>
          <a:ln w="25400" cap="flat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250825" y="255470"/>
            <a:ext cx="8763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algn="ctr" defTabSz="762000">
              <a:defRPr/>
            </a:pPr>
            <a:r>
              <a:rPr lang="nb-NO" sz="3200" kern="0" dirty="0">
                <a:solidFill>
                  <a:schemeClr val="bg1"/>
                </a:solidFill>
                <a:latin typeface="+mj-lt"/>
                <a:ea typeface="+mj-ea"/>
                <a:cs typeface="Arial" pitchFamily="34" charset="0"/>
                <a:sym typeface="Wingdings" pitchFamily="2" charset="2"/>
              </a:rPr>
              <a:t>1</a:t>
            </a:r>
            <a:r>
              <a:rPr lang="nb-NO" sz="3200" b="1" kern="0" dirty="0" smtClean="0">
                <a:solidFill>
                  <a:schemeClr val="bg1"/>
                </a:solidFill>
                <a:latin typeface="+mj-lt"/>
                <a:ea typeface="+mj-ea"/>
                <a:cs typeface="Arial" pitchFamily="34" charset="0"/>
                <a:sym typeface="Wingdings" pitchFamily="2" charset="2"/>
              </a:rPr>
              <a:t>. Lesing av blader og magasiner</a:t>
            </a:r>
          </a:p>
          <a:p>
            <a:pPr algn="ctr" defTabSz="762000">
              <a:defRPr/>
            </a:pPr>
            <a:endParaRPr lang="nb-NO" sz="3200" b="1" kern="0" dirty="0">
              <a:solidFill>
                <a:schemeClr val="bg1"/>
              </a:solidFill>
              <a:latin typeface="+mj-lt"/>
              <a:ea typeface="+mj-ea"/>
              <a:cs typeface="Arial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62856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0" y="1"/>
            <a:ext cx="8855075" cy="1160584"/>
          </a:xfrm>
        </p:spPr>
        <p:txBody>
          <a:bodyPr/>
          <a:lstStyle/>
          <a:p>
            <a:pPr algn="ctr"/>
            <a:r>
              <a:rPr lang="nb-NO" sz="3200" b="1" dirty="0" smtClean="0"/>
              <a:t>Sidevisninger </a:t>
            </a:r>
            <a:r>
              <a:rPr lang="nb-NO" sz="3200" b="1" dirty="0"/>
              <a:t>på </a:t>
            </a:r>
            <a:r>
              <a:rPr lang="nb-NO" sz="3200" b="1" i="1" dirty="0"/>
              <a:t>mobilportaler</a:t>
            </a:r>
            <a:r>
              <a:rPr lang="nb-NO" sz="3200" b="1" dirty="0"/>
              <a:t> </a:t>
            </a:r>
            <a:r>
              <a:rPr lang="nb-NO" sz="3200" b="1" dirty="0" smtClean="0"/>
              <a:t/>
            </a:r>
            <a:br>
              <a:rPr lang="nb-NO" sz="3200" b="1" dirty="0" smtClean="0"/>
            </a:br>
            <a:r>
              <a:rPr lang="nb-NO" sz="3200" b="1" dirty="0" smtClean="0">
                <a:solidFill>
                  <a:schemeClr val="accent6"/>
                </a:solidFill>
              </a:rPr>
              <a:t>øker med 28%</a:t>
            </a:r>
            <a:r>
              <a:rPr lang="nb-NO" sz="3200" b="1" dirty="0" smtClean="0"/>
              <a:t/>
            </a:r>
            <a:br>
              <a:rPr lang="nb-NO" sz="3200" b="1" dirty="0" smtClean="0"/>
            </a:br>
            <a:endParaRPr lang="nb-NO" sz="1800" b="1" dirty="0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20</a:t>
            </a:fld>
            <a:endParaRPr lang="en-AU" dirty="0"/>
          </a:p>
        </p:txBody>
      </p:sp>
      <p:graphicFrame>
        <p:nvGraphicFramePr>
          <p:cNvPr id="9" name="Plassholder for innhold 8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600826457"/>
              </p:ext>
            </p:extLst>
          </p:nvPr>
        </p:nvGraphicFramePr>
        <p:xfrm>
          <a:off x="1325461" y="1786157"/>
          <a:ext cx="5494789" cy="34234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4" name="Picture 5" descr="http://us.cdn2.123rf.com/168nwm/johan2011/johan20111203/johan2011120300015/12703892-black-smart-phone-with-blank-black-screen-isolated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38" t="4903" r="4187" b="5258"/>
          <a:stretch/>
        </p:blipFill>
        <p:spPr bwMode="auto">
          <a:xfrm>
            <a:off x="3862573" y="2969703"/>
            <a:ext cx="882926" cy="1309590"/>
          </a:xfrm>
          <a:prstGeom prst="rect">
            <a:avLst/>
          </a:prstGeom>
          <a:noFill/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kstSylinder 14"/>
          <p:cNvSpPr txBox="1"/>
          <p:nvPr/>
        </p:nvSpPr>
        <p:spPr>
          <a:xfrm>
            <a:off x="63201" y="1854778"/>
            <a:ext cx="19553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nb-NO" sz="1000" b="0" dirty="0">
                <a:solidFill>
                  <a:prstClr val="black"/>
                </a:solidFill>
                <a:latin typeface="Verdana"/>
              </a:rPr>
              <a:t>Snitt daglig </a:t>
            </a:r>
            <a:r>
              <a:rPr lang="nb-NO" sz="1000" b="0" dirty="0" smtClean="0">
                <a:solidFill>
                  <a:prstClr val="black"/>
                </a:solidFill>
                <a:latin typeface="Verdana"/>
              </a:rPr>
              <a:t>sidevisninger</a:t>
            </a:r>
          </a:p>
        </p:txBody>
      </p:sp>
      <p:pic>
        <p:nvPicPr>
          <p:cNvPr id="16" name="Picture 5" descr="http://us.cdn2.123rf.com/168nwm/johan2011/johan20111203/johan2011120300015/12703892-black-smart-phone-with-blank-black-screen-isolated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72" t="4651" r="2820" b="5259"/>
          <a:stretch/>
        </p:blipFill>
        <p:spPr bwMode="auto">
          <a:xfrm>
            <a:off x="2446901" y="3431097"/>
            <a:ext cx="665416" cy="864974"/>
          </a:xfrm>
          <a:prstGeom prst="rect">
            <a:avLst/>
          </a:prstGeom>
          <a:noFill/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http://us.cdn2.123rf.com/168nwm/johan2011/johan20111203/johan2011120300015/12703892-black-smart-phone-with-blank-black-screen-isolated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38" t="4903" r="4187" b="5258"/>
          <a:stretch/>
        </p:blipFill>
        <p:spPr bwMode="auto">
          <a:xfrm>
            <a:off x="5271098" y="2623033"/>
            <a:ext cx="1116651" cy="1656260"/>
          </a:xfrm>
          <a:prstGeom prst="rect">
            <a:avLst/>
          </a:prstGeom>
          <a:noFill/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ktangel 16"/>
          <p:cNvSpPr/>
          <p:nvPr/>
        </p:nvSpPr>
        <p:spPr>
          <a:xfrm>
            <a:off x="5995898" y="4783070"/>
            <a:ext cx="256031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Aft>
                <a:spcPts val="0"/>
              </a:spcAft>
            </a:pPr>
            <a:r>
              <a:rPr lang="nb-NO" sz="800" b="0" u="sng" dirty="0" smtClean="0">
                <a:solidFill>
                  <a:prstClr val="black"/>
                </a:solidFill>
                <a:latin typeface="Verdana"/>
              </a:rPr>
              <a:t>Native</a:t>
            </a:r>
            <a:r>
              <a:rPr lang="nb-NO" sz="800" b="0" dirty="0" smtClean="0">
                <a:solidFill>
                  <a:prstClr val="black"/>
                </a:solidFill>
                <a:latin typeface="Verdana"/>
              </a:rPr>
              <a:t> APP-trafikk ikke inkludert i målingene</a:t>
            </a:r>
            <a:endParaRPr lang="nb-NO" sz="800" b="0" dirty="0">
              <a:solidFill>
                <a:prstClr val="black"/>
              </a:solidFill>
              <a:latin typeface="Verdana"/>
            </a:endParaRPr>
          </a:p>
        </p:txBody>
      </p:sp>
      <p:sp>
        <p:nvSpPr>
          <p:cNvPr id="18" name="TekstSylinder 17"/>
          <p:cNvSpPr txBox="1"/>
          <p:nvPr/>
        </p:nvSpPr>
        <p:spPr>
          <a:xfrm>
            <a:off x="-168442" y="5914324"/>
            <a:ext cx="9697453" cy="9803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b-NO" dirty="0"/>
          </a:p>
        </p:txBody>
      </p:sp>
      <p:sp>
        <p:nvSpPr>
          <p:cNvPr id="19" name="TekstSylinder 18"/>
          <p:cNvSpPr txBox="1"/>
          <p:nvPr/>
        </p:nvSpPr>
        <p:spPr>
          <a:xfrm>
            <a:off x="1146517" y="6006902"/>
            <a:ext cx="3200400" cy="6893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6"/>
            <p:custDataLst>
              <p:tags r:id="rId1"/>
            </p:custDataLst>
          </p:nvPr>
        </p:nvSpPr>
        <p:spPr>
          <a:xfrm>
            <a:off x="894376" y="6096971"/>
            <a:ext cx="7571815" cy="377723"/>
          </a:xfrm>
        </p:spPr>
        <p:txBody>
          <a:bodyPr lIns="0" tIns="0" rIns="0" bIns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nb-NO" dirty="0"/>
              <a:t>Grafen viser </a:t>
            </a:r>
            <a:r>
              <a:rPr lang="nb-NO" dirty="0" smtClean="0"/>
              <a:t>gjennomsnittlig daglig antall sidevisninger totalt på mobiltilpassede målt </a:t>
            </a:r>
            <a:r>
              <a:rPr lang="nb-NO" dirty="0"/>
              <a:t>i TNS </a:t>
            </a:r>
            <a:r>
              <a:rPr lang="nb-NO" dirty="0" smtClean="0"/>
              <a:t>Mobile/TNS Scores. </a:t>
            </a:r>
            <a:r>
              <a:rPr lang="nb-NO" dirty="0"/>
              <a:t>Det er en økning </a:t>
            </a:r>
            <a:r>
              <a:rPr lang="nb-NO" dirty="0" smtClean="0"/>
              <a:t>i antall sidevisninger på 28 % </a:t>
            </a:r>
            <a:r>
              <a:rPr lang="nb-NO" dirty="0"/>
              <a:t>fra </a:t>
            </a:r>
            <a:r>
              <a:rPr lang="nb-NO" dirty="0" smtClean="0"/>
              <a:t>2013-2014.</a:t>
            </a:r>
            <a:endParaRPr lang="nb-NO" dirty="0" smtClean="0">
              <a:latin typeface="Verdana"/>
            </a:endParaRPr>
          </a:p>
          <a:p>
            <a:pPr>
              <a:spcBef>
                <a:spcPct val="0"/>
              </a:spcBef>
            </a:pPr>
            <a:r>
              <a:rPr lang="nb-NO" dirty="0" smtClean="0">
                <a:latin typeface="Verdana"/>
              </a:rPr>
              <a:t>Kilde: TNS Mobile (ekskl. </a:t>
            </a:r>
            <a:r>
              <a:rPr lang="nb-NO" u="sng" dirty="0">
                <a:latin typeface="Verdana"/>
              </a:rPr>
              <a:t>n</a:t>
            </a:r>
            <a:r>
              <a:rPr lang="nb-NO" u="sng" dirty="0" smtClean="0">
                <a:latin typeface="Verdana"/>
              </a:rPr>
              <a:t>ative</a:t>
            </a:r>
            <a:r>
              <a:rPr lang="nb-NO" dirty="0" smtClean="0">
                <a:latin typeface="Verdana"/>
              </a:rPr>
              <a:t> APP-trafikk)</a:t>
            </a:r>
          </a:p>
          <a:p>
            <a:pPr>
              <a:spcBef>
                <a:spcPct val="0"/>
              </a:spcBef>
            </a:pPr>
            <a:endParaRPr lang="nb-NO" dirty="0"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91541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70338" y="0"/>
            <a:ext cx="9073661" cy="1146139"/>
          </a:xfrm>
        </p:spPr>
        <p:txBody>
          <a:bodyPr/>
          <a:lstStyle/>
          <a:p>
            <a:r>
              <a:rPr lang="nb-NO" sz="2800" b="1" dirty="0" smtClean="0"/>
              <a:t>Daglig sidevisninger på </a:t>
            </a:r>
            <a:r>
              <a:rPr lang="nb-NO" sz="2800" b="1" i="1" dirty="0" smtClean="0"/>
              <a:t>mobilportaler</a:t>
            </a:r>
            <a:endParaRPr lang="nb-NO" sz="2800" b="1" dirty="0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21</a:t>
            </a:fld>
            <a:endParaRPr lang="en-AU" dirty="0"/>
          </a:p>
        </p:txBody>
      </p:sp>
      <p:graphicFrame>
        <p:nvGraphicFramePr>
          <p:cNvPr id="9" name="Plassholder for innhold 8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584244595"/>
              </p:ext>
            </p:extLst>
          </p:nvPr>
        </p:nvGraphicFramePr>
        <p:xfrm>
          <a:off x="0" y="998807"/>
          <a:ext cx="9144000" cy="5414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kstSylinder 11"/>
          <p:cNvSpPr txBox="1"/>
          <p:nvPr/>
        </p:nvSpPr>
        <p:spPr>
          <a:xfrm>
            <a:off x="6592242" y="5070415"/>
            <a:ext cx="19639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b="0" dirty="0" smtClean="0">
                <a:solidFill>
                  <a:prstClr val="black"/>
                </a:solidFill>
              </a:rPr>
              <a:t>Antall sidevisninger (i tusen)</a:t>
            </a:r>
            <a:endParaRPr lang="nb-NO" sz="1000" b="0" dirty="0">
              <a:solidFill>
                <a:prstClr val="black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2434" y="-13748"/>
            <a:ext cx="532595" cy="717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ktangel 7"/>
          <p:cNvSpPr/>
          <p:nvPr/>
        </p:nvSpPr>
        <p:spPr>
          <a:xfrm>
            <a:off x="5995898" y="5321119"/>
            <a:ext cx="256031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Aft>
                <a:spcPts val="0"/>
              </a:spcAft>
            </a:pPr>
            <a:r>
              <a:rPr lang="nb-NO" sz="800" b="0" u="sng" dirty="0" smtClean="0">
                <a:solidFill>
                  <a:prstClr val="black"/>
                </a:solidFill>
                <a:latin typeface="Verdana"/>
              </a:rPr>
              <a:t>Native</a:t>
            </a:r>
            <a:r>
              <a:rPr lang="nb-NO" sz="800" b="0" dirty="0" smtClean="0">
                <a:solidFill>
                  <a:prstClr val="black"/>
                </a:solidFill>
                <a:latin typeface="Verdana"/>
              </a:rPr>
              <a:t> APP-trafikk ikke inkludert i målingene</a:t>
            </a:r>
            <a:endParaRPr lang="nb-NO" sz="800" b="0" dirty="0">
              <a:solidFill>
                <a:prstClr val="black"/>
              </a:solidFill>
              <a:latin typeface="Verdana"/>
            </a:endParaRPr>
          </a:p>
        </p:txBody>
      </p:sp>
      <p:sp>
        <p:nvSpPr>
          <p:cNvPr id="13" name="TekstSylinder 12"/>
          <p:cNvSpPr txBox="1"/>
          <p:nvPr/>
        </p:nvSpPr>
        <p:spPr>
          <a:xfrm>
            <a:off x="-168442" y="5914324"/>
            <a:ext cx="9697453" cy="9803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b-NO" dirty="0"/>
          </a:p>
        </p:txBody>
      </p:sp>
      <p:sp>
        <p:nvSpPr>
          <p:cNvPr id="14" name="TekstSylinder 13"/>
          <p:cNvSpPr txBox="1"/>
          <p:nvPr/>
        </p:nvSpPr>
        <p:spPr>
          <a:xfrm>
            <a:off x="1146517" y="6006902"/>
            <a:ext cx="3200400" cy="6893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4294967295"/>
            <p:custDataLst>
              <p:tags r:id="rId1"/>
            </p:custDataLst>
          </p:nvPr>
        </p:nvSpPr>
        <p:spPr>
          <a:xfrm>
            <a:off x="894376" y="6068837"/>
            <a:ext cx="7571815" cy="377723"/>
          </a:xfrm>
        </p:spPr>
        <p:txBody>
          <a:bodyPr lIns="0" tIns="0" rIns="0" bIns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nb-NO" sz="600" dirty="0" smtClean="0">
                <a:latin typeface="Verdana"/>
              </a:rPr>
              <a:t>Grafen viser </a:t>
            </a:r>
            <a:r>
              <a:rPr lang="nb-NO" sz="600" dirty="0">
                <a:latin typeface="Verdana"/>
              </a:rPr>
              <a:t>gjennomsnittlig daglig antall sidevisninger (000) på mobilportaler </a:t>
            </a:r>
            <a:r>
              <a:rPr lang="nb-NO" sz="600" dirty="0" smtClean="0">
                <a:latin typeface="Verdana"/>
              </a:rPr>
              <a:t>2014.</a:t>
            </a:r>
            <a:endParaRPr lang="nb-NO" sz="600" dirty="0">
              <a:latin typeface="Verdana"/>
            </a:endParaRPr>
          </a:p>
          <a:p>
            <a:pPr>
              <a:spcBef>
                <a:spcPct val="0"/>
              </a:spcBef>
            </a:pPr>
            <a:r>
              <a:rPr lang="nb-NO" sz="600" dirty="0" smtClean="0">
                <a:latin typeface="Verdana"/>
              </a:rPr>
              <a:t>Kilde: </a:t>
            </a:r>
            <a:r>
              <a:rPr lang="nb-NO" sz="600" dirty="0">
                <a:latin typeface="Verdana"/>
              </a:rPr>
              <a:t>TNS </a:t>
            </a:r>
            <a:r>
              <a:rPr lang="nb-NO" sz="600" dirty="0" smtClean="0">
                <a:latin typeface="Verdana"/>
              </a:rPr>
              <a:t>Mobile/Scores (ekskl</a:t>
            </a:r>
            <a:r>
              <a:rPr lang="nb-NO" sz="600" dirty="0">
                <a:latin typeface="Verdana"/>
              </a:rPr>
              <a:t>. </a:t>
            </a:r>
            <a:r>
              <a:rPr lang="nb-NO" sz="600" b="1" u="sng" dirty="0" smtClean="0">
                <a:latin typeface="Verdana"/>
              </a:rPr>
              <a:t>native</a:t>
            </a:r>
            <a:r>
              <a:rPr lang="nb-NO" sz="600" dirty="0" smtClean="0">
                <a:latin typeface="Verdana"/>
              </a:rPr>
              <a:t> app-trafikk)</a:t>
            </a:r>
          </a:p>
          <a:p>
            <a:pPr>
              <a:spcBef>
                <a:spcPct val="0"/>
              </a:spcBef>
            </a:pPr>
            <a:endParaRPr lang="nb-NO" sz="600" dirty="0" smtClean="0"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81482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Plassholder for innhold 8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738681527"/>
              </p:ext>
            </p:extLst>
          </p:nvPr>
        </p:nvGraphicFramePr>
        <p:xfrm>
          <a:off x="0" y="1071093"/>
          <a:ext cx="9143999" cy="52804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tel 5"/>
          <p:cNvSpPr>
            <a:spLocks noGrp="1"/>
          </p:cNvSpPr>
          <p:nvPr>
            <p:ph type="title"/>
          </p:nvPr>
        </p:nvSpPr>
        <p:spPr>
          <a:xfrm>
            <a:off x="61579" y="-80178"/>
            <a:ext cx="8570675" cy="1219658"/>
          </a:xfrm>
        </p:spPr>
        <p:txBody>
          <a:bodyPr/>
          <a:lstStyle/>
          <a:p>
            <a:r>
              <a:rPr lang="nb-NO" sz="2800" b="1" dirty="0"/>
              <a:t>Daglig sidevisninger </a:t>
            </a:r>
            <a:r>
              <a:rPr lang="nb-NO" sz="2800" b="1" dirty="0" smtClean="0"/>
              <a:t>på </a:t>
            </a:r>
            <a:br>
              <a:rPr lang="nb-NO" sz="2800" b="1" dirty="0" smtClean="0"/>
            </a:br>
            <a:r>
              <a:rPr lang="nb-NO" sz="2800" b="1" dirty="0" smtClean="0"/>
              <a:t>desktop/nettbrett er stabil</a:t>
            </a:r>
            <a:endParaRPr lang="nb-NO" sz="2800" b="1" dirty="0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22</a:t>
            </a:fld>
            <a:endParaRPr lang="en-AU" dirty="0"/>
          </a:p>
        </p:txBody>
      </p:sp>
      <p:sp>
        <p:nvSpPr>
          <p:cNvPr id="11" name="Rektangel 10"/>
          <p:cNvSpPr/>
          <p:nvPr/>
        </p:nvSpPr>
        <p:spPr>
          <a:xfrm>
            <a:off x="5721578" y="4783070"/>
            <a:ext cx="256031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Aft>
                <a:spcPts val="0"/>
              </a:spcAft>
            </a:pPr>
            <a:r>
              <a:rPr lang="nb-NO" sz="800" b="0" u="sng" dirty="0" smtClean="0">
                <a:solidFill>
                  <a:prstClr val="black"/>
                </a:solidFill>
                <a:latin typeface="Verdana"/>
              </a:rPr>
              <a:t>Native</a:t>
            </a:r>
            <a:r>
              <a:rPr lang="nb-NO" sz="800" b="0" dirty="0" smtClean="0">
                <a:solidFill>
                  <a:prstClr val="black"/>
                </a:solidFill>
                <a:latin typeface="Verdana"/>
              </a:rPr>
              <a:t> APP-trafikk ikke inkludert i målingene</a:t>
            </a:r>
            <a:endParaRPr lang="nb-NO" sz="800" b="0" dirty="0">
              <a:solidFill>
                <a:prstClr val="black"/>
              </a:solidFill>
              <a:latin typeface="Verdana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8616" y="75971"/>
            <a:ext cx="1405384" cy="857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kstSylinder 8"/>
          <p:cNvSpPr txBox="1"/>
          <p:nvPr/>
        </p:nvSpPr>
        <p:spPr>
          <a:xfrm>
            <a:off x="-168442" y="5914324"/>
            <a:ext cx="9697453" cy="9803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b-NO" dirty="0"/>
          </a:p>
        </p:txBody>
      </p:sp>
      <p:sp>
        <p:nvSpPr>
          <p:cNvPr id="2" name="TekstSylinder 1"/>
          <p:cNvSpPr txBox="1"/>
          <p:nvPr/>
        </p:nvSpPr>
        <p:spPr>
          <a:xfrm>
            <a:off x="1146517" y="6006902"/>
            <a:ext cx="3200400" cy="6893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8" name="Plassholder for tekst 10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967323" y="6025056"/>
            <a:ext cx="7571815" cy="377723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252413" indent="-252413" algn="l" defTabSz="914400" rtl="0" eaLnBrk="1" latinLnBrk="0" hangingPunct="1">
              <a:spcBef>
                <a:spcPct val="20000"/>
              </a:spcBef>
              <a:buFont typeface="Wingdings" pitchFamily="2" charset="2"/>
              <a:buChar char="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08000" indent="-255588" algn="l" defTabSz="914400" rtl="0" eaLnBrk="1" latinLnBrk="0" hangingPunct="1">
              <a:spcBef>
                <a:spcPct val="20000"/>
              </a:spcBef>
              <a:buFont typeface="Wingdings" pitchFamily="2" charset="2"/>
              <a:buChar char="n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760413" indent="-252413" algn="l" defTabSz="914400" rtl="0" eaLnBrk="1" latinLnBrk="0" hangingPunct="1">
              <a:spcBef>
                <a:spcPct val="20000"/>
              </a:spcBef>
              <a:buFont typeface="Wingdings" pitchFamily="2" charset="2"/>
              <a:buChar char="n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ct val="0"/>
              </a:spcBef>
              <a:spcAft>
                <a:spcPts val="0"/>
              </a:spcAft>
            </a:pPr>
            <a:r>
              <a:rPr lang="nb-NO" sz="600" b="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Grafen viser </a:t>
            </a:r>
            <a:r>
              <a:rPr lang="nb-NO" sz="600" b="0" dirty="0">
                <a:solidFill>
                  <a:prstClr val="black">
                    <a:lumMod val="85000"/>
                    <a:lumOff val="15000"/>
                  </a:prstClr>
                </a:solidFill>
              </a:rPr>
              <a:t>gjennomsnittlig daglig antall sidevisninger (000) på </a:t>
            </a:r>
            <a:r>
              <a:rPr lang="nb-NO" sz="600" b="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PC/Mac/nettbrett i 2013 og 2014.</a:t>
            </a:r>
            <a:endParaRPr lang="nb-NO" sz="600" b="0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fontAlgn="auto">
              <a:spcBef>
                <a:spcPct val="0"/>
              </a:spcBef>
              <a:spcAft>
                <a:spcPts val="0"/>
              </a:spcAft>
            </a:pPr>
            <a:r>
              <a:rPr lang="nb-NO" sz="600" b="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Kilde: </a:t>
            </a:r>
            <a:r>
              <a:rPr lang="nb-NO" sz="600" b="0" dirty="0">
                <a:solidFill>
                  <a:prstClr val="black">
                    <a:lumMod val="85000"/>
                    <a:lumOff val="15000"/>
                  </a:prstClr>
                </a:solidFill>
              </a:rPr>
              <a:t>TNS </a:t>
            </a:r>
            <a:r>
              <a:rPr lang="nb-NO" sz="600" b="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Scores (ekskl</a:t>
            </a:r>
            <a:r>
              <a:rPr lang="nb-NO" sz="600" b="0" dirty="0">
                <a:solidFill>
                  <a:prstClr val="black">
                    <a:lumMod val="85000"/>
                    <a:lumOff val="15000"/>
                  </a:prstClr>
                </a:solidFill>
              </a:rPr>
              <a:t>. </a:t>
            </a:r>
            <a:r>
              <a:rPr lang="nb-NO" sz="600" b="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native APP-trafikk)</a:t>
            </a:r>
          </a:p>
          <a:p>
            <a:pPr fontAlgn="auto">
              <a:spcBef>
                <a:spcPct val="0"/>
              </a:spcBef>
              <a:spcAft>
                <a:spcPts val="0"/>
              </a:spcAft>
            </a:pPr>
            <a:endParaRPr lang="nb-NO" sz="600" b="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25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Bild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56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rihåndsform 7"/>
          <p:cNvSpPr/>
          <p:nvPr>
            <p:custDataLst>
              <p:tags r:id="rId3"/>
            </p:custDataLst>
          </p:nvPr>
        </p:nvSpPr>
        <p:spPr>
          <a:xfrm>
            <a:off x="395288" y="115888"/>
            <a:ext cx="8636000" cy="996950"/>
          </a:xfrm>
          <a:custGeom>
            <a:avLst/>
            <a:gdLst/>
            <a:ahLst/>
            <a:cxnLst/>
            <a:rect l="0" t="0" r="0" b="0"/>
            <a:pathLst>
              <a:path w="8636001" h="995681">
                <a:moveTo>
                  <a:pt x="317500" y="0"/>
                </a:moveTo>
                <a:lnTo>
                  <a:pt x="8585200" y="0"/>
                </a:lnTo>
                <a:lnTo>
                  <a:pt x="8610600" y="6350"/>
                </a:lnTo>
                <a:lnTo>
                  <a:pt x="8629650" y="25400"/>
                </a:lnTo>
                <a:lnTo>
                  <a:pt x="8636000" y="50800"/>
                </a:lnTo>
                <a:lnTo>
                  <a:pt x="8636000" y="944880"/>
                </a:lnTo>
                <a:lnTo>
                  <a:pt x="8629650" y="970280"/>
                </a:lnTo>
                <a:lnTo>
                  <a:pt x="8610600" y="989330"/>
                </a:lnTo>
                <a:lnTo>
                  <a:pt x="8585200" y="995680"/>
                </a:lnTo>
                <a:lnTo>
                  <a:pt x="50800" y="995680"/>
                </a:lnTo>
                <a:lnTo>
                  <a:pt x="25400" y="989330"/>
                </a:lnTo>
                <a:lnTo>
                  <a:pt x="6350" y="970280"/>
                </a:lnTo>
                <a:lnTo>
                  <a:pt x="0" y="944880"/>
                </a:lnTo>
                <a:lnTo>
                  <a:pt x="0" y="317500"/>
                </a:lnTo>
                <a:lnTo>
                  <a:pt x="12700" y="279400"/>
                </a:lnTo>
                <a:lnTo>
                  <a:pt x="279400" y="12700"/>
                </a:lnTo>
                <a:close/>
              </a:path>
            </a:pathLst>
          </a:custGeom>
          <a:solidFill>
            <a:srgbClr val="0070C0"/>
          </a:solidFill>
          <a:ln w="25400" cap="flat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 sz="2400" b="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50825" y="44450"/>
            <a:ext cx="8763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algn="ctr" defTabSz="762000">
              <a:defRPr/>
            </a:pPr>
            <a:r>
              <a:rPr lang="en-GB" sz="4000" dirty="0">
                <a:solidFill>
                  <a:srgbClr val="FFC000"/>
                </a:solidFill>
                <a:latin typeface="+mn-lt"/>
              </a:rPr>
              <a:t>4</a:t>
            </a:r>
            <a:r>
              <a:rPr lang="en-GB" sz="4000" dirty="0" smtClean="0">
                <a:solidFill>
                  <a:srgbClr val="FFC000"/>
                </a:solidFill>
                <a:latin typeface="+mn-lt"/>
              </a:rPr>
              <a:t>. Oppsummering</a:t>
            </a:r>
            <a:endParaRPr lang="nb-NO" sz="4000" kern="0" dirty="0">
              <a:solidFill>
                <a:srgbClr val="FFC000"/>
              </a:solidFill>
              <a:latin typeface="+mn-lt"/>
              <a:cs typeface="Arial" pitchFamily="34" charset="0"/>
              <a:sym typeface="Wingdings" pitchFamily="2" charset="2"/>
            </a:endParaRPr>
          </a:p>
        </p:txBody>
      </p:sp>
      <p:sp>
        <p:nvSpPr>
          <p:cNvPr id="5" name="Plassholder for lysbildenummer 2"/>
          <p:cNvSpPr txBox="1">
            <a:spLocks/>
          </p:cNvSpPr>
          <p:nvPr/>
        </p:nvSpPr>
        <p:spPr>
          <a:xfrm>
            <a:off x="8767728" y="6602196"/>
            <a:ext cx="433459" cy="252000"/>
          </a:xfrm>
          <a:prstGeom prst="rect">
            <a:avLst/>
          </a:prstGeom>
        </p:spPr>
        <p:txBody>
          <a:bodyPr/>
          <a:lstStyle>
            <a:defPPr>
              <a:defRPr lang="en-A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fld id="{9784CBA3-D598-4B1F-BAA3-EE14B5154290}" type="slidenum">
              <a:rPr lang="en-AU" sz="900" b="0" smtClean="0">
                <a:solidFill>
                  <a:schemeClr val="bg1">
                    <a:lumMod val="50000"/>
                  </a:schemeClr>
                </a:solidFill>
                <a:latin typeface="Verdana"/>
              </a:rPr>
              <a:pPr algn="ctr"/>
              <a:t>23</a:t>
            </a:fld>
            <a:endParaRPr lang="en-AU" sz="900" b="0" dirty="0">
              <a:solidFill>
                <a:schemeClr val="bg1">
                  <a:lumMod val="50000"/>
                </a:schemeClr>
              </a:solidFill>
              <a:latin typeface="Verdan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82004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24</a:t>
            </a:fld>
            <a:endParaRPr lang="en-AU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8100" y="72000"/>
            <a:ext cx="9105900" cy="685800"/>
          </a:xfrm>
          <a:prstGeom prst="rect">
            <a:avLst/>
          </a:prstGeom>
          <a:noFill/>
        </p:spPr>
        <p:txBody>
          <a:bodyPr lIns="90488" tIns="44450" rIns="90488" bIns="44450"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rgbClr val="33333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b-NO" sz="2800" dirty="0" smtClean="0">
                <a:cs typeface="Arial" charset="0"/>
              </a:rPr>
              <a:t>Oppsummering</a:t>
            </a: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119575" y="921434"/>
            <a:ext cx="8890782" cy="4874455"/>
          </a:xfrm>
          <a:prstGeom prst="rect">
            <a:avLst/>
          </a:prstGeom>
          <a:noFill/>
        </p:spPr>
        <p:txBody>
          <a:bodyPr lIns="90488" tIns="44450" rIns="90488" bIns="44450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252413" indent="-252413" algn="l" defTabSz="914400" rtl="0" eaLnBrk="1" latinLnBrk="0" hangingPunct="1">
              <a:spcBef>
                <a:spcPct val="20000"/>
              </a:spcBef>
              <a:buFont typeface="Wingdings" pitchFamily="2" charset="2"/>
              <a:buChar char="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08000" indent="-255588" algn="l" defTabSz="914400" rtl="0" eaLnBrk="1" latinLnBrk="0" hangingPunct="1">
              <a:spcBef>
                <a:spcPct val="20000"/>
              </a:spcBef>
              <a:buFont typeface="Wingdings" pitchFamily="2" charset="2"/>
              <a:buChar char="n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760413" indent="-252413" algn="l" defTabSz="914400" rtl="0" eaLnBrk="1" latinLnBrk="0" hangingPunct="1">
              <a:spcBef>
                <a:spcPct val="20000"/>
              </a:spcBef>
              <a:buFont typeface="Wingdings" pitchFamily="2" charset="2"/>
              <a:buChar char="n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Wingdings" pitchFamily="2" charset="2"/>
              <a:buChar char="§"/>
            </a:pPr>
            <a:r>
              <a:rPr lang="nb-NO" sz="2000" dirty="0" smtClean="0">
                <a:solidFill>
                  <a:schemeClr val="tx1"/>
                </a:solidFill>
                <a:cs typeface="Arial" charset="0"/>
              </a:rPr>
              <a:t>Totalt sett et stabil lesing av magasiner.</a:t>
            </a:r>
            <a:endParaRPr lang="nb-NO" sz="2000" dirty="0">
              <a:solidFill>
                <a:schemeClr val="tx1"/>
              </a:solidFill>
              <a:cs typeface="Arial" charset="0"/>
            </a:endParaRPr>
          </a:p>
          <a:p>
            <a:pPr marL="285750" indent="-285750" algn="just">
              <a:buFont typeface="Wingdings" pitchFamily="2" charset="2"/>
              <a:buChar char="§"/>
            </a:pPr>
            <a:r>
              <a:rPr lang="nb-NO" sz="2000" dirty="0" smtClean="0">
                <a:solidFill>
                  <a:schemeClr val="tx1"/>
                </a:solidFill>
                <a:cs typeface="Arial" charset="0"/>
              </a:rPr>
              <a:t>6 </a:t>
            </a:r>
            <a:r>
              <a:rPr lang="nb-NO" sz="2000" dirty="0">
                <a:solidFill>
                  <a:schemeClr val="tx1"/>
                </a:solidFill>
                <a:cs typeface="Arial" charset="0"/>
              </a:rPr>
              <a:t>grupper vinner </a:t>
            </a:r>
            <a:r>
              <a:rPr lang="nb-NO" sz="2000" dirty="0" smtClean="0">
                <a:solidFill>
                  <a:schemeClr val="tx1"/>
                </a:solidFill>
                <a:cs typeface="Arial" charset="0"/>
              </a:rPr>
              <a:t>og 10 </a:t>
            </a:r>
            <a:r>
              <a:rPr lang="nb-NO" sz="2000" dirty="0">
                <a:solidFill>
                  <a:schemeClr val="tx1"/>
                </a:solidFill>
                <a:cs typeface="Arial" charset="0"/>
              </a:rPr>
              <a:t>grupper taper </a:t>
            </a:r>
            <a:r>
              <a:rPr lang="nb-NO" sz="2000" dirty="0" smtClean="0">
                <a:solidFill>
                  <a:schemeClr val="tx1"/>
                </a:solidFill>
                <a:cs typeface="Arial" charset="0"/>
              </a:rPr>
              <a:t>lesere.</a:t>
            </a:r>
            <a:endParaRPr lang="nb-NO" sz="2000" dirty="0">
              <a:solidFill>
                <a:schemeClr val="tx1"/>
              </a:solidFill>
              <a:cs typeface="Arial" charset="0"/>
            </a:endParaRPr>
          </a:p>
          <a:p>
            <a:pPr marL="285750" indent="-285750" algn="just">
              <a:buFont typeface="Wingdings" pitchFamily="2" charset="2"/>
              <a:buChar char="§"/>
            </a:pPr>
            <a:endParaRPr lang="nb-NO" sz="2000" dirty="0" smtClean="0">
              <a:solidFill>
                <a:schemeClr val="tx1"/>
              </a:solidFill>
              <a:cs typeface="Arial" charset="0"/>
            </a:endParaRPr>
          </a:p>
          <a:p>
            <a:pPr marL="285750" indent="-285750" algn="just">
              <a:buFont typeface="Wingdings" pitchFamily="2" charset="2"/>
              <a:buChar char="§"/>
            </a:pPr>
            <a:r>
              <a:rPr lang="nb-NO" sz="2000" dirty="0" smtClean="0">
                <a:solidFill>
                  <a:schemeClr val="tx1"/>
                </a:solidFill>
                <a:cs typeface="Arial" charset="0"/>
              </a:rPr>
              <a:t>Sterk tilbakegang for papiravisene.</a:t>
            </a:r>
          </a:p>
          <a:p>
            <a:pPr marL="285750" indent="-285750" algn="just">
              <a:buFont typeface="Wingdings" pitchFamily="2" charset="2"/>
              <a:buChar char="§"/>
            </a:pPr>
            <a:endParaRPr lang="nb-NO" sz="2000" dirty="0" smtClean="0">
              <a:solidFill>
                <a:schemeClr val="tx1"/>
              </a:solidFill>
              <a:cs typeface="Arial" charset="0"/>
            </a:endParaRPr>
          </a:p>
          <a:p>
            <a:pPr marL="285750" indent="-285750" algn="just">
              <a:buFont typeface="Wingdings" pitchFamily="2" charset="2"/>
              <a:buChar char="§"/>
            </a:pPr>
            <a:r>
              <a:rPr lang="nb-NO" sz="2000" dirty="0" smtClean="0">
                <a:solidFill>
                  <a:schemeClr val="tx1"/>
                </a:solidFill>
                <a:cs typeface="Arial" charset="0"/>
              </a:rPr>
              <a:t>Bruken av nettaviser fra desktop er stabil.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nb-NO" sz="2000" dirty="0" smtClean="0">
                <a:solidFill>
                  <a:schemeClr val="tx1"/>
                </a:solidFill>
                <a:cs typeface="Arial" charset="0"/>
              </a:rPr>
              <a:t>Mobilutgavene fortsetter å vokse sterkt.</a:t>
            </a:r>
          </a:p>
          <a:p>
            <a:pPr marL="285750" indent="-285750" algn="just">
              <a:buFont typeface="Wingdings" pitchFamily="2" charset="2"/>
              <a:buChar char="§"/>
            </a:pPr>
            <a:endParaRPr lang="nb-NO" sz="2000" dirty="0" smtClean="0">
              <a:solidFill>
                <a:schemeClr val="tx1"/>
              </a:solidFill>
              <a:cs typeface="Arial" charset="0"/>
            </a:endParaRPr>
          </a:p>
          <a:p>
            <a:pPr marL="285750" indent="-285750" algn="just">
              <a:buFont typeface="Wingdings" pitchFamily="2" charset="2"/>
              <a:buChar char="§"/>
            </a:pPr>
            <a:r>
              <a:rPr lang="nb-NO" sz="2000" dirty="0" smtClean="0">
                <a:solidFill>
                  <a:schemeClr val="tx1"/>
                </a:solidFill>
                <a:cs typeface="Arial" charset="0"/>
              </a:rPr>
              <a:t>De største nasjonale avishusene har oppnådd usedvanlig sterke posisjoner nasjonal og ser nå ut til å ha nådd et foreløpig tak.</a:t>
            </a:r>
          </a:p>
        </p:txBody>
      </p:sp>
    </p:spTree>
    <p:extLst>
      <p:ext uri="{BB962C8B-B14F-4D97-AF65-F5344CB8AC3E}">
        <p14:creationId xmlns:p14="http://schemas.microsoft.com/office/powerpoint/2010/main" val="308404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25</a:t>
            </a:fld>
            <a:endParaRPr lang="en-AU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algn="ctr" defTabSz="762000"/>
            <a:r>
              <a:rPr lang="nb-NO" sz="2800" dirty="0">
                <a:solidFill>
                  <a:prstClr val="black"/>
                </a:solidFill>
                <a:latin typeface="Verdana"/>
              </a:rPr>
              <a:t>Medieutviklingen 1960 – </a:t>
            </a:r>
            <a:r>
              <a:rPr lang="nb-NO" sz="2800" dirty="0" smtClean="0">
                <a:solidFill>
                  <a:prstClr val="black"/>
                </a:solidFill>
                <a:latin typeface="Verdana"/>
              </a:rPr>
              <a:t>2014</a:t>
            </a:r>
            <a:endParaRPr lang="nb-NO" sz="2800" dirty="0">
              <a:solidFill>
                <a:srgbClr val="131C6B"/>
              </a:solidFill>
              <a:latin typeface="Verdana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102655" y="6203577"/>
            <a:ext cx="6270839" cy="554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defTabSz="762000"/>
            <a:r>
              <a:rPr lang="nb-NO" sz="1000" b="0" u="sng" dirty="0">
                <a:solidFill>
                  <a:prstClr val="white">
                    <a:lumMod val="50000"/>
                  </a:prstClr>
                </a:solidFill>
              </a:rPr>
              <a:t>Kilde:</a:t>
            </a:r>
            <a:r>
              <a:rPr lang="nb-NO" sz="1000" b="0" dirty="0">
                <a:solidFill>
                  <a:prstClr val="white">
                    <a:lumMod val="50000"/>
                  </a:prstClr>
                </a:solidFill>
              </a:rPr>
              <a:t>  Daglig oppslutning om avis, radio, fjernsyn, tekst-TV og Internett </a:t>
            </a:r>
            <a:r>
              <a:rPr lang="nb-NO" sz="1000" b="0" dirty="0" smtClean="0">
                <a:solidFill>
                  <a:prstClr val="white">
                    <a:lumMod val="50000"/>
                  </a:prstClr>
                </a:solidFill>
              </a:rPr>
              <a:t>1961-2014.  </a:t>
            </a:r>
            <a:endParaRPr lang="nb-NO" sz="1000" b="0" dirty="0">
              <a:solidFill>
                <a:prstClr val="white">
                  <a:lumMod val="50000"/>
                </a:prstClr>
              </a:solidFill>
            </a:endParaRPr>
          </a:p>
          <a:p>
            <a:pPr defTabSz="762000"/>
            <a:r>
              <a:rPr lang="nb-NO" sz="1000" b="0" i="1" dirty="0">
                <a:solidFill>
                  <a:prstClr val="white">
                    <a:lumMod val="50000"/>
                  </a:prstClr>
                </a:solidFill>
              </a:rPr>
              <a:t>           Data fra Forbruker &amp; Media fra 1994. Flerkanalsamfunnet</a:t>
            </a:r>
            <a:r>
              <a:rPr lang="nb-NO" sz="1000" b="0" dirty="0">
                <a:solidFill>
                  <a:prstClr val="white">
                    <a:lumMod val="50000"/>
                  </a:prstClr>
                </a:solidFill>
              </a:rPr>
              <a:t> (Lundby &amp; Futsæter, 1993)</a:t>
            </a:r>
          </a:p>
          <a:p>
            <a:pPr defTabSz="762000"/>
            <a:r>
              <a:rPr lang="nb-NO" sz="1000" b="0" i="1" dirty="0">
                <a:solidFill>
                  <a:prstClr val="white">
                    <a:lumMod val="50000"/>
                  </a:prstClr>
                </a:solidFill>
              </a:rPr>
              <a:t>           Fragmentering av medielandskapet og oppsplitting av publikum</a:t>
            </a:r>
            <a:r>
              <a:rPr lang="nb-NO" sz="1000" b="0" dirty="0">
                <a:solidFill>
                  <a:prstClr val="white">
                    <a:lumMod val="50000"/>
                  </a:prstClr>
                </a:solidFill>
              </a:rPr>
              <a:t> (Futsæter 1998).         </a:t>
            </a:r>
          </a:p>
        </p:txBody>
      </p:sp>
      <p:graphicFrame>
        <p:nvGraphicFramePr>
          <p:cNvPr id="5" name="Objek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3654975"/>
              </p:ext>
            </p:extLst>
          </p:nvPr>
        </p:nvGraphicFramePr>
        <p:xfrm>
          <a:off x="0" y="561848"/>
          <a:ext cx="9031288" cy="566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4" name="Diagram" r:id="rId3" imgW="8020145" imgH="5029200" progId="MSGraph.Chart.8">
                  <p:embed followColorScheme="full"/>
                </p:oleObj>
              </mc:Choice>
              <mc:Fallback>
                <p:oleObj name="Diagram" r:id="rId3" imgW="8020145" imgH="5029200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61848"/>
                        <a:ext cx="9031288" cy="566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kstSylinder 5"/>
          <p:cNvSpPr txBox="1"/>
          <p:nvPr/>
        </p:nvSpPr>
        <p:spPr>
          <a:xfrm>
            <a:off x="815786" y="905431"/>
            <a:ext cx="7665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b="0" dirty="0" smtClean="0">
                <a:solidFill>
                  <a:prstClr val="white">
                    <a:lumMod val="50000"/>
                  </a:prstClr>
                </a:solidFill>
                <a:latin typeface="Verdana"/>
              </a:rPr>
              <a:t>Prosent</a:t>
            </a:r>
          </a:p>
        </p:txBody>
      </p:sp>
    </p:spTree>
    <p:extLst>
      <p:ext uri="{BB962C8B-B14F-4D97-AF65-F5344CB8AC3E}">
        <p14:creationId xmlns:p14="http://schemas.microsoft.com/office/powerpoint/2010/main" val="325038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8100" y="72000"/>
            <a:ext cx="9105900" cy="685800"/>
          </a:xfrm>
          <a:prstGeom prst="rect">
            <a:avLst/>
          </a:prstGeom>
          <a:noFill/>
        </p:spPr>
        <p:txBody>
          <a:bodyPr lIns="90488" tIns="44450" rIns="90488" bIns="44450"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rgbClr val="33333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b-NO" sz="2800" dirty="0" smtClean="0">
                <a:cs typeface="Arial" charset="0"/>
              </a:rPr>
              <a:t>Metodeutvikling</a:t>
            </a: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119575" y="921434"/>
            <a:ext cx="8890782" cy="4874455"/>
          </a:xfrm>
          <a:prstGeom prst="rect">
            <a:avLst/>
          </a:prstGeom>
          <a:noFill/>
        </p:spPr>
        <p:txBody>
          <a:bodyPr lIns="90488" tIns="44450" rIns="90488" bIns="44450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252413" indent="-252413" algn="l" defTabSz="914400" rtl="0" eaLnBrk="1" latinLnBrk="0" hangingPunct="1">
              <a:spcBef>
                <a:spcPct val="20000"/>
              </a:spcBef>
              <a:buFont typeface="Wingdings" pitchFamily="2" charset="2"/>
              <a:buChar char="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08000" indent="-255588" algn="l" defTabSz="914400" rtl="0" eaLnBrk="1" latinLnBrk="0" hangingPunct="1">
              <a:spcBef>
                <a:spcPct val="20000"/>
              </a:spcBef>
              <a:buFont typeface="Wingdings" pitchFamily="2" charset="2"/>
              <a:buChar char="n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760413" indent="-252413" algn="l" defTabSz="914400" rtl="0" eaLnBrk="1" latinLnBrk="0" hangingPunct="1">
              <a:spcBef>
                <a:spcPct val="20000"/>
              </a:spcBef>
              <a:buFont typeface="Wingdings" pitchFamily="2" charset="2"/>
              <a:buChar char="n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nb-NO" sz="1800" b="0" dirty="0" smtClean="0">
                <a:cs typeface="Arial" charset="0"/>
              </a:rPr>
              <a:t>Mediemarkedet og folks mediebruk endres raskere enn noensinne.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nb-NO" sz="1800" b="0" dirty="0" smtClean="0">
                <a:cs typeface="Arial" charset="0"/>
              </a:rPr>
              <a:t>Mediene ønsker å få målt stadig nye tjenester og plattformer.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§"/>
            </a:pPr>
            <a:endParaRPr lang="nb-NO" sz="1800" b="0" dirty="0" smtClean="0">
              <a:cs typeface="Arial" charset="0"/>
            </a:endParaRP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nb-NO" sz="1800" b="0" dirty="0" smtClean="0">
                <a:cs typeface="Arial" charset="0"/>
              </a:rPr>
              <a:t>Det blir vanskeligere og vanskeligere å spørre folk om detaljert mediebruk.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nb-NO" sz="1800" b="0" dirty="0" smtClean="0">
                <a:cs typeface="Arial" charset="0"/>
              </a:rPr>
              <a:t>Det jobbes kontinuerlig med å optimalisere de elektroniske mediemålingene.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§"/>
            </a:pPr>
            <a:endParaRPr lang="nb-NO" sz="1800" b="0" dirty="0">
              <a:cs typeface="Arial" charset="0"/>
            </a:endParaRP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nb-NO" sz="1800" b="0" dirty="0" smtClean="0">
                <a:cs typeface="Arial" charset="0"/>
              </a:rPr>
              <a:t>TNS Gallup jobber sammen med MBL for å samordne og kalibrere F&amp;M målingen med de elektroniske målingene Scores og NIP.</a:t>
            </a:r>
          </a:p>
        </p:txBody>
      </p:sp>
    </p:spTree>
    <p:extLst>
      <p:ext uri="{BB962C8B-B14F-4D97-AF65-F5344CB8AC3E}">
        <p14:creationId xmlns:p14="http://schemas.microsoft.com/office/powerpoint/2010/main" val="323801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2"/>
          <p:cNvSpPr txBox="1">
            <a:spLocks/>
          </p:cNvSpPr>
          <p:nvPr/>
        </p:nvSpPr>
        <p:spPr>
          <a:xfrm>
            <a:off x="8582146" y="6561376"/>
            <a:ext cx="433459" cy="252000"/>
          </a:xfrm>
          <a:prstGeom prst="rect">
            <a:avLst/>
          </a:prstGeom>
        </p:spPr>
        <p:txBody>
          <a:bodyPr/>
          <a:lstStyle>
            <a:defPPr>
              <a:defRPr lang="en-A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fld id="{9784CBA3-D598-4B1F-BAA3-EE14B5154290}" type="slidenum">
              <a:rPr lang="en-AU" sz="900" b="0" smtClean="0">
                <a:solidFill>
                  <a:prstClr val="white">
                    <a:lumMod val="50000"/>
                  </a:prstClr>
                </a:solidFill>
                <a:latin typeface="Verdana"/>
              </a:rPr>
              <a:pPr algn="ctr"/>
              <a:t>27</a:t>
            </a:fld>
            <a:endParaRPr lang="en-AU" sz="900" b="0" dirty="0">
              <a:solidFill>
                <a:prstClr val="white">
                  <a:lumMod val="50000"/>
                </a:prstClr>
              </a:solidFill>
              <a:latin typeface="Verdana"/>
            </a:endParaRPr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0" y="87299"/>
            <a:ext cx="9144000" cy="7897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rgbClr val="33333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 smtClean="0"/>
              <a:t>www.TNS-gallup.no/medier/nyheter</a:t>
            </a:r>
            <a:endParaRPr lang="en-US" sz="3200" dirty="0"/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285751" y="6124563"/>
            <a:ext cx="8569324" cy="7897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rgbClr val="33333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 smtClean="0"/>
              <a:t>@Futsaeter</a:t>
            </a:r>
            <a:endParaRPr lang="en-US" sz="32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1" t="23608" r="19505" b="22614"/>
          <a:stretch/>
        </p:blipFill>
        <p:spPr bwMode="auto">
          <a:xfrm>
            <a:off x="2555776" y="6173132"/>
            <a:ext cx="576064" cy="505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O:\Vegard\KANALV~1\IKONER~1\BILDEF~1\1024X1~1\Forbruker og media 1024x10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17" y="1935130"/>
            <a:ext cx="216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K:\Vegard\Infographics\Ikoner- SMT,F&amp;M,Interbuss,Mediebarn,Kanalvalg,Tjuefiretimer,TV,Radio, Internett\Nye oktober 2014\PNG.files\Internett_1024x102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924" y="1798451"/>
            <a:ext cx="2250273" cy="2250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699" name="Picture 3" descr="K:\Vegard\Infographics\Logoer- SMT,F&amp;M,Interbuss,Mediebarn,Kanalvalg,Tjuefiretimer,TV,Radio, Internett\PNG.filesNovember2014\magasinundersøkelse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428" y="1885892"/>
            <a:ext cx="2258718" cy="2258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4068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/>
          <p:cNvSpPr txBox="1">
            <a:spLocks/>
          </p:cNvSpPr>
          <p:nvPr/>
        </p:nvSpPr>
        <p:spPr>
          <a:xfrm>
            <a:off x="0" y="32656"/>
            <a:ext cx="9144000" cy="103183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rgbClr val="33333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3200" dirty="0" smtClean="0">
                <a:solidFill>
                  <a:schemeClr val="tx1"/>
                </a:solidFill>
              </a:rPr>
              <a:t>35% </a:t>
            </a:r>
            <a:r>
              <a:rPr lang="nb-NO" sz="3200" dirty="0" smtClean="0"/>
              <a:t>leser </a:t>
            </a:r>
            <a:r>
              <a:rPr lang="nb-NO" sz="3200" u="sng" dirty="0" smtClean="0"/>
              <a:t>daglig</a:t>
            </a:r>
            <a:r>
              <a:rPr lang="nb-NO" sz="3200" dirty="0" smtClean="0"/>
              <a:t> blader og magasiner</a:t>
            </a:r>
          </a:p>
          <a:p>
            <a:endParaRPr lang="nb-NO" sz="3200" dirty="0"/>
          </a:p>
        </p:txBody>
      </p:sp>
      <p:graphicFrame>
        <p:nvGraphicFramePr>
          <p:cNvPr id="5" name="Plassholder for innhold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7857867"/>
              </p:ext>
            </p:extLst>
          </p:nvPr>
        </p:nvGraphicFramePr>
        <p:xfrm>
          <a:off x="1" y="1031839"/>
          <a:ext cx="9063318" cy="50556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Plassholder for lysbildenummer 2"/>
          <p:cNvSpPr txBox="1">
            <a:spLocks/>
          </p:cNvSpPr>
          <p:nvPr/>
        </p:nvSpPr>
        <p:spPr>
          <a:xfrm>
            <a:off x="8767728" y="6602196"/>
            <a:ext cx="433459" cy="252000"/>
          </a:xfrm>
          <a:prstGeom prst="rect">
            <a:avLst/>
          </a:prstGeom>
        </p:spPr>
        <p:txBody>
          <a:bodyPr/>
          <a:lstStyle>
            <a:defPPr>
              <a:defRPr lang="en-A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fld id="{9784CBA3-D598-4B1F-BAA3-EE14B5154290}" type="slidenum">
              <a:rPr lang="en-AU" sz="900" b="0" smtClean="0">
                <a:solidFill>
                  <a:schemeClr val="bg1">
                    <a:lumMod val="50000"/>
                  </a:schemeClr>
                </a:solidFill>
                <a:latin typeface="Verdana"/>
              </a:rPr>
              <a:pPr algn="ctr"/>
              <a:t>3</a:t>
            </a:fld>
            <a:endParaRPr lang="en-AU" sz="900" b="0" dirty="0">
              <a:solidFill>
                <a:schemeClr val="bg1">
                  <a:lumMod val="50000"/>
                </a:schemeClr>
              </a:solidFill>
              <a:latin typeface="Verdana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898460" y="6377342"/>
            <a:ext cx="3507371" cy="2282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>
              <a:defRPr/>
            </a:pPr>
            <a:r>
              <a:rPr lang="nb-NO" sz="900" b="0" u="sng" dirty="0">
                <a:solidFill>
                  <a:prstClr val="white">
                    <a:lumMod val="75000"/>
                  </a:prstClr>
                </a:solidFill>
                <a:latin typeface="Verdana"/>
                <a:cs typeface="Arial" pitchFamily="34" charset="0"/>
              </a:rPr>
              <a:t>Kilde</a:t>
            </a:r>
            <a:r>
              <a:rPr lang="nb-NO" sz="900" b="0" dirty="0">
                <a:solidFill>
                  <a:prstClr val="white">
                    <a:lumMod val="75000"/>
                  </a:prstClr>
                </a:solidFill>
                <a:latin typeface="Verdana"/>
                <a:cs typeface="Arial" pitchFamily="34" charset="0"/>
              </a:rPr>
              <a:t>:  </a:t>
            </a:r>
            <a:r>
              <a:rPr lang="nb-NO" sz="900" b="0" dirty="0" smtClean="0">
                <a:solidFill>
                  <a:prstClr val="white">
                    <a:lumMod val="75000"/>
                  </a:prstClr>
                </a:solidFill>
                <a:latin typeface="Verdana"/>
                <a:cs typeface="Arial" pitchFamily="34" charset="0"/>
              </a:rPr>
              <a:t>Den offisielle MagasinUndersøkelsen (</a:t>
            </a:r>
            <a:r>
              <a:rPr lang="nb-NO" sz="900" dirty="0" smtClean="0">
                <a:solidFill>
                  <a:schemeClr val="accent1"/>
                </a:solidFill>
                <a:latin typeface="Verdana"/>
                <a:cs typeface="Arial" pitchFamily="34" charset="0"/>
              </a:rPr>
              <a:t>MU</a:t>
            </a:r>
            <a:r>
              <a:rPr lang="nb-NO" sz="900" b="0" dirty="0" smtClean="0">
                <a:solidFill>
                  <a:prstClr val="white">
                    <a:lumMod val="75000"/>
                  </a:prstClr>
                </a:solidFill>
                <a:latin typeface="Verdana"/>
                <a:cs typeface="Arial" pitchFamily="34" charset="0"/>
              </a:rPr>
              <a:t>) 2015/1</a:t>
            </a:r>
            <a:endParaRPr lang="nb-NO" sz="900" b="0" dirty="0">
              <a:solidFill>
                <a:prstClr val="white">
                  <a:lumMod val="75000"/>
                </a:prstClr>
              </a:solidFill>
              <a:latin typeface="Verdan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97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0" y="76200"/>
            <a:ext cx="9217479" cy="685800"/>
          </a:xfrm>
          <a:prstGeom prst="rect">
            <a:avLst/>
          </a:prstGeom>
          <a:noFill/>
        </p:spPr>
        <p:txBody>
          <a:bodyPr lIns="90488" tIns="44450" rIns="90488" bIns="44450"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rgbClr val="33333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nb-NO" sz="2800" dirty="0">
              <a:cs typeface="Arial" charset="0"/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1101306" y="6004885"/>
            <a:ext cx="97334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1000" kern="0" dirty="0" smtClean="0">
                <a:solidFill>
                  <a:srgbClr val="FF008C"/>
                </a:solidFill>
                <a:latin typeface="Verdana"/>
              </a:rPr>
              <a:t>TNS Gallup</a:t>
            </a:r>
            <a:endParaRPr lang="nb-NO" sz="600" dirty="0">
              <a:solidFill>
                <a:prstClr val="black"/>
              </a:solidFill>
              <a:latin typeface="Verdana"/>
            </a:endParaRPr>
          </a:p>
        </p:txBody>
      </p:sp>
      <p:sp>
        <p:nvSpPr>
          <p:cNvPr id="9" name="TekstSylinder 8"/>
          <p:cNvSpPr txBox="1"/>
          <p:nvPr/>
        </p:nvSpPr>
        <p:spPr>
          <a:xfrm>
            <a:off x="6060328" y="5434775"/>
            <a:ext cx="2674130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nb-NO" sz="1400" b="0" dirty="0">
                <a:solidFill>
                  <a:prstClr val="white">
                    <a:lumMod val="65000"/>
                  </a:prstClr>
                </a:solidFill>
                <a:latin typeface="Verdana"/>
                <a:cs typeface="Arial" pitchFamily="34" charset="0"/>
              </a:rPr>
              <a:t>Antall </a:t>
            </a:r>
            <a:r>
              <a:rPr lang="nb-NO" sz="1400" b="0" dirty="0" smtClean="0">
                <a:solidFill>
                  <a:prstClr val="white">
                    <a:lumMod val="65000"/>
                  </a:prstClr>
                </a:solidFill>
                <a:latin typeface="Verdana"/>
                <a:cs typeface="Arial" pitchFamily="34" charset="0"/>
              </a:rPr>
              <a:t>lesere i tusen (netto)</a:t>
            </a:r>
            <a:endParaRPr lang="nb-NO" sz="1400" b="0" dirty="0">
              <a:solidFill>
                <a:prstClr val="white">
                  <a:lumMod val="65000"/>
                </a:prstClr>
              </a:solidFill>
              <a:latin typeface="Verdana"/>
              <a:cs typeface="Arial" pitchFamily="34" charset="0"/>
            </a:endParaRPr>
          </a:p>
        </p:txBody>
      </p:sp>
      <p:sp>
        <p:nvSpPr>
          <p:cNvPr id="8" name="TekstSylinder 7"/>
          <p:cNvSpPr txBox="1"/>
          <p:nvPr/>
        </p:nvSpPr>
        <p:spPr>
          <a:xfrm>
            <a:off x="1033975" y="6078036"/>
            <a:ext cx="142083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sz="1600" b="0" dirty="0" smtClean="0">
              <a:solidFill>
                <a:srgbClr val="333333"/>
              </a:solidFill>
              <a:latin typeface="+mn-lt"/>
            </a:endParaRPr>
          </a:p>
        </p:txBody>
      </p:sp>
      <p:sp>
        <p:nvSpPr>
          <p:cNvPr id="10" name="Plassholder for lysbildenummer 2"/>
          <p:cNvSpPr txBox="1">
            <a:spLocks/>
          </p:cNvSpPr>
          <p:nvPr/>
        </p:nvSpPr>
        <p:spPr>
          <a:xfrm>
            <a:off x="8604448" y="6561376"/>
            <a:ext cx="433459" cy="252000"/>
          </a:xfrm>
          <a:prstGeom prst="rect">
            <a:avLst/>
          </a:prstGeom>
        </p:spPr>
        <p:txBody>
          <a:bodyPr/>
          <a:lstStyle>
            <a:defPPr>
              <a:defRPr lang="en-A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fld id="{9784CBA3-D598-4B1F-BAA3-EE14B5154290}" type="slidenum">
              <a:rPr lang="en-AU" sz="900" b="0" smtClean="0">
                <a:solidFill>
                  <a:prstClr val="white">
                    <a:lumMod val="50000"/>
                  </a:prstClr>
                </a:solidFill>
                <a:latin typeface="Verdana"/>
              </a:rPr>
              <a:pPr algn="ctr"/>
              <a:t>4</a:t>
            </a:fld>
            <a:endParaRPr lang="en-AU" sz="900" b="0" dirty="0">
              <a:solidFill>
                <a:prstClr val="white">
                  <a:lumMod val="50000"/>
                </a:prstClr>
              </a:solidFill>
              <a:latin typeface="Verdana"/>
            </a:endParaRPr>
          </a:p>
        </p:txBody>
      </p:sp>
      <p:graphicFrame>
        <p:nvGraphicFramePr>
          <p:cNvPr id="11" name="Plassholder for innhold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7886582"/>
              </p:ext>
            </p:extLst>
          </p:nvPr>
        </p:nvGraphicFramePr>
        <p:xfrm>
          <a:off x="1" y="1031839"/>
          <a:ext cx="9063318" cy="50556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898460" y="6377342"/>
            <a:ext cx="6179976" cy="6437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defTabSz="762000">
              <a:defRPr/>
            </a:pPr>
            <a:r>
              <a:rPr lang="nb-NO" sz="900" b="0" u="sng" dirty="0">
                <a:solidFill>
                  <a:schemeClr val="bg1">
                    <a:lumMod val="50000"/>
                  </a:schemeClr>
                </a:solidFill>
                <a:latin typeface="Verdana"/>
                <a:cs typeface="Arial" pitchFamily="34" charset="0"/>
              </a:rPr>
              <a:t>Kilde</a:t>
            </a:r>
            <a:r>
              <a:rPr lang="nb-NO" sz="900" b="0" dirty="0">
                <a:solidFill>
                  <a:schemeClr val="bg1">
                    <a:lumMod val="50000"/>
                  </a:schemeClr>
                </a:solidFill>
                <a:latin typeface="Verdana"/>
                <a:cs typeface="Arial" pitchFamily="34" charset="0"/>
              </a:rPr>
              <a:t>:  </a:t>
            </a:r>
            <a:r>
              <a:rPr lang="nb-NO" sz="900" b="0" dirty="0" smtClean="0">
                <a:solidFill>
                  <a:schemeClr val="bg1">
                    <a:lumMod val="50000"/>
                  </a:schemeClr>
                </a:solidFill>
                <a:latin typeface="Verdana"/>
                <a:cs typeface="Arial" pitchFamily="34" charset="0"/>
              </a:rPr>
              <a:t>Den offisielle MagasinUndersøkelsen (</a:t>
            </a:r>
            <a:r>
              <a:rPr lang="nb-NO" sz="900" dirty="0" smtClean="0">
                <a:solidFill>
                  <a:schemeClr val="accent1"/>
                </a:solidFill>
                <a:latin typeface="Verdana"/>
                <a:cs typeface="Arial" pitchFamily="34" charset="0"/>
              </a:rPr>
              <a:t>MU</a:t>
            </a:r>
            <a:r>
              <a:rPr lang="nb-NO" sz="900" b="0" dirty="0" smtClean="0">
                <a:solidFill>
                  <a:schemeClr val="bg1">
                    <a:lumMod val="50000"/>
                  </a:schemeClr>
                </a:solidFill>
                <a:latin typeface="Verdana"/>
                <a:cs typeface="Arial" pitchFamily="34" charset="0"/>
              </a:rPr>
              <a:t>) 2014 vs 2013.</a:t>
            </a:r>
          </a:p>
          <a:p>
            <a:pPr defTabSz="762000">
              <a:defRPr/>
            </a:pPr>
            <a:r>
              <a:rPr lang="nb-NO" sz="900" b="0" dirty="0" smtClean="0">
                <a:solidFill>
                  <a:schemeClr val="bg1">
                    <a:lumMod val="50000"/>
                  </a:schemeClr>
                </a:solidFill>
                <a:latin typeface="Verdana"/>
                <a:cs typeface="Arial" pitchFamily="34" charset="0"/>
              </a:rPr>
              <a:t>           Nettolesertall for grupper</a:t>
            </a:r>
            <a:r>
              <a:rPr lang="nb-NO" sz="900" b="0" dirty="0">
                <a:solidFill>
                  <a:schemeClr val="bg1">
                    <a:lumMod val="50000"/>
                  </a:schemeClr>
                </a:solidFill>
                <a:latin typeface="Verdana"/>
                <a:cs typeface="Arial" pitchFamily="34" charset="0"/>
              </a:rPr>
              <a:t> </a:t>
            </a:r>
            <a:r>
              <a:rPr lang="nb-NO" sz="900" b="0" dirty="0" smtClean="0">
                <a:solidFill>
                  <a:schemeClr val="bg1">
                    <a:lumMod val="50000"/>
                  </a:schemeClr>
                </a:solidFill>
                <a:latin typeface="Verdana"/>
                <a:cs typeface="Arial" pitchFamily="34" charset="0"/>
              </a:rPr>
              <a:t>for sammenlignbare grupper.</a:t>
            </a:r>
          </a:p>
          <a:p>
            <a:pPr defTabSz="762000">
              <a:defRPr/>
            </a:pPr>
            <a:r>
              <a:rPr lang="nb-NO" sz="900" b="0" dirty="0">
                <a:solidFill>
                  <a:schemeClr val="bg1">
                    <a:lumMod val="50000"/>
                  </a:schemeClr>
                </a:solidFill>
                <a:latin typeface="Verdana"/>
                <a:cs typeface="Arial" pitchFamily="34" charset="0"/>
              </a:rPr>
              <a:t> </a:t>
            </a:r>
            <a:r>
              <a:rPr lang="nb-NO" sz="900" b="0" dirty="0" smtClean="0">
                <a:solidFill>
                  <a:schemeClr val="bg1">
                    <a:lumMod val="50000"/>
                  </a:schemeClr>
                </a:solidFill>
                <a:latin typeface="Verdana"/>
                <a:cs typeface="Arial" pitchFamily="34" charset="0"/>
              </a:rPr>
              <a:t>          </a:t>
            </a:r>
            <a:r>
              <a:rPr lang="nb-NO" sz="900" b="0" dirty="0" smtClean="0">
                <a:solidFill>
                  <a:schemeClr val="bg1">
                    <a:lumMod val="50000"/>
                  </a:schemeClr>
                </a:solidFill>
              </a:rPr>
              <a:t>Prosentvis </a:t>
            </a:r>
            <a:r>
              <a:rPr lang="nb-NO" sz="900" b="0" dirty="0">
                <a:solidFill>
                  <a:schemeClr val="bg1">
                    <a:lumMod val="50000"/>
                  </a:schemeClr>
                </a:solidFill>
              </a:rPr>
              <a:t>endring (netto) for </a:t>
            </a:r>
            <a:r>
              <a:rPr lang="nb-NO" sz="900" b="0" dirty="0" smtClean="0">
                <a:solidFill>
                  <a:schemeClr val="bg1">
                    <a:lumMod val="50000"/>
                  </a:schemeClr>
                </a:solidFill>
              </a:rPr>
              <a:t>grupper fra </a:t>
            </a:r>
            <a:r>
              <a:rPr lang="nb-NO" sz="900" b="0" dirty="0">
                <a:solidFill>
                  <a:schemeClr val="bg1">
                    <a:lumMod val="50000"/>
                  </a:schemeClr>
                </a:solidFill>
              </a:rPr>
              <a:t>2013 til 2014</a:t>
            </a:r>
          </a:p>
          <a:p>
            <a:pPr defTabSz="762000">
              <a:defRPr/>
            </a:pPr>
            <a:endParaRPr lang="nb-NO" sz="900" b="0" dirty="0">
              <a:solidFill>
                <a:schemeClr val="bg1">
                  <a:lumMod val="50000"/>
                </a:schemeClr>
              </a:solidFill>
              <a:latin typeface="Verdana"/>
              <a:cs typeface="Arial" pitchFamily="34" charset="0"/>
            </a:endParaRPr>
          </a:p>
        </p:txBody>
      </p:sp>
      <p:graphicFrame>
        <p:nvGraphicFramePr>
          <p:cNvPr id="2" name="Objekt 1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2830768"/>
              </p:ext>
            </p:extLst>
          </p:nvPr>
        </p:nvGraphicFramePr>
        <p:xfrm>
          <a:off x="112713" y="920750"/>
          <a:ext cx="9110662" cy="533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10" name="Diagram" r:id="rId4" imgW="5772201" imgH="3381443" progId="MSGraph.Chart.8">
                  <p:embed followColorScheme="full"/>
                </p:oleObj>
              </mc:Choice>
              <mc:Fallback>
                <p:oleObj name="Diagram" r:id="rId4" imgW="5772201" imgH="3381443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713" y="920750"/>
                        <a:ext cx="9110662" cy="5337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kstSylinder 13"/>
          <p:cNvSpPr txBox="1"/>
          <p:nvPr/>
        </p:nvSpPr>
        <p:spPr>
          <a:xfrm>
            <a:off x="8028836" y="5434775"/>
            <a:ext cx="864339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nb-NO" sz="1400" b="0" dirty="0" smtClean="0">
                <a:solidFill>
                  <a:prstClr val="white">
                    <a:lumMod val="65000"/>
                  </a:prstClr>
                </a:solidFill>
                <a:latin typeface="Verdana"/>
                <a:cs typeface="Arial" pitchFamily="34" charset="0"/>
              </a:rPr>
              <a:t>Prosent</a:t>
            </a:r>
            <a:endParaRPr lang="nb-NO" sz="1400" b="0" dirty="0">
              <a:solidFill>
                <a:prstClr val="white">
                  <a:lumMod val="65000"/>
                </a:prstClr>
              </a:solidFill>
              <a:latin typeface="Verdana"/>
              <a:cs typeface="Arial" pitchFamily="34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1" y="64392"/>
            <a:ext cx="9144000" cy="685800"/>
          </a:xfrm>
          <a:prstGeom prst="rect">
            <a:avLst/>
          </a:prstGeom>
          <a:noFill/>
        </p:spPr>
        <p:txBody>
          <a:bodyPr lIns="90488" tIns="44450" rIns="90488" bIns="44450"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rgbClr val="33333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b-NO" sz="3200" dirty="0" smtClean="0">
                <a:cs typeface="Arial" charset="0"/>
              </a:rPr>
              <a:t>6 grupper </a:t>
            </a:r>
            <a:r>
              <a:rPr lang="nb-NO" sz="3200" dirty="0" smtClean="0">
                <a:solidFill>
                  <a:schemeClr val="accent6"/>
                </a:solidFill>
                <a:cs typeface="Arial" charset="0"/>
              </a:rPr>
              <a:t>øker  </a:t>
            </a:r>
            <a:r>
              <a:rPr lang="nb-NO" sz="3200" dirty="0" smtClean="0">
                <a:solidFill>
                  <a:schemeClr val="tx1"/>
                </a:solidFill>
                <a:cs typeface="Arial" charset="0"/>
              </a:rPr>
              <a:t>- </a:t>
            </a:r>
            <a:r>
              <a:rPr lang="nb-NO" sz="3200" dirty="0" smtClean="0">
                <a:cs typeface="Arial" charset="0"/>
              </a:rPr>
              <a:t>10 grupper </a:t>
            </a:r>
            <a:r>
              <a:rPr lang="nb-NO" sz="3200" dirty="0" smtClean="0">
                <a:solidFill>
                  <a:schemeClr val="accent1"/>
                </a:solidFill>
                <a:cs typeface="Arial" charset="0"/>
              </a:rPr>
              <a:t>minker</a:t>
            </a:r>
            <a:endParaRPr lang="nb-NO" sz="32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85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0" y="76200"/>
            <a:ext cx="9144000" cy="685800"/>
          </a:xfrm>
          <a:prstGeom prst="rect">
            <a:avLst/>
          </a:prstGeom>
          <a:noFill/>
        </p:spPr>
        <p:txBody>
          <a:bodyPr lIns="90488" tIns="44450" rIns="90488" bIns="44450"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rgbClr val="33333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b-NO" sz="3200" dirty="0" smtClean="0">
                <a:cs typeface="Arial" charset="0"/>
              </a:rPr>
              <a:t>Stabilitet for de største </a:t>
            </a:r>
            <a:r>
              <a:rPr lang="nb-NO" sz="3200" dirty="0">
                <a:cs typeface="Arial" charset="0"/>
              </a:rPr>
              <a:t>magasinene</a:t>
            </a:r>
          </a:p>
        </p:txBody>
      </p:sp>
      <p:sp>
        <p:nvSpPr>
          <p:cNvPr id="7" name="Rektangel 6"/>
          <p:cNvSpPr/>
          <p:nvPr/>
        </p:nvSpPr>
        <p:spPr>
          <a:xfrm>
            <a:off x="1101306" y="6004885"/>
            <a:ext cx="97334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1000" kern="0" dirty="0" smtClean="0">
                <a:solidFill>
                  <a:srgbClr val="FF008C"/>
                </a:solidFill>
                <a:latin typeface="Verdana"/>
              </a:rPr>
              <a:t>TNS Gallup</a:t>
            </a:r>
            <a:endParaRPr lang="nb-NO" sz="600" dirty="0">
              <a:solidFill>
                <a:prstClr val="black"/>
              </a:solidFill>
              <a:latin typeface="Verdana"/>
            </a:endParaRPr>
          </a:p>
        </p:txBody>
      </p:sp>
      <p:sp>
        <p:nvSpPr>
          <p:cNvPr id="9" name="TekstSylinder 8"/>
          <p:cNvSpPr txBox="1"/>
          <p:nvPr/>
        </p:nvSpPr>
        <p:spPr>
          <a:xfrm>
            <a:off x="6060328" y="5434775"/>
            <a:ext cx="2674130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nb-NO" sz="1400" b="0" dirty="0">
                <a:solidFill>
                  <a:prstClr val="white">
                    <a:lumMod val="65000"/>
                  </a:prstClr>
                </a:solidFill>
                <a:latin typeface="Verdana"/>
                <a:cs typeface="Arial" pitchFamily="34" charset="0"/>
              </a:rPr>
              <a:t>Antall </a:t>
            </a:r>
            <a:r>
              <a:rPr lang="nb-NO" sz="1400" b="0" dirty="0" smtClean="0">
                <a:solidFill>
                  <a:prstClr val="white">
                    <a:lumMod val="65000"/>
                  </a:prstClr>
                </a:solidFill>
                <a:latin typeface="Verdana"/>
                <a:cs typeface="Arial" pitchFamily="34" charset="0"/>
              </a:rPr>
              <a:t>lesere i tusen (netto)</a:t>
            </a:r>
            <a:endParaRPr lang="nb-NO" sz="1400" b="0" dirty="0">
              <a:solidFill>
                <a:prstClr val="white">
                  <a:lumMod val="65000"/>
                </a:prstClr>
              </a:solidFill>
              <a:latin typeface="Verdana"/>
              <a:cs typeface="Arial" pitchFamily="34" charset="0"/>
            </a:endParaRPr>
          </a:p>
        </p:txBody>
      </p:sp>
      <p:sp>
        <p:nvSpPr>
          <p:cNvPr id="8" name="TekstSylinder 7"/>
          <p:cNvSpPr txBox="1"/>
          <p:nvPr/>
        </p:nvSpPr>
        <p:spPr>
          <a:xfrm>
            <a:off x="1033975" y="6078036"/>
            <a:ext cx="142083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sz="1600" b="0" dirty="0" smtClean="0">
              <a:solidFill>
                <a:srgbClr val="333333"/>
              </a:solidFill>
              <a:latin typeface="+mn-lt"/>
            </a:endParaRPr>
          </a:p>
        </p:txBody>
      </p:sp>
      <p:sp>
        <p:nvSpPr>
          <p:cNvPr id="10" name="Plassholder for lysbildenummer 2"/>
          <p:cNvSpPr txBox="1">
            <a:spLocks/>
          </p:cNvSpPr>
          <p:nvPr/>
        </p:nvSpPr>
        <p:spPr>
          <a:xfrm>
            <a:off x="8604448" y="6561376"/>
            <a:ext cx="433459" cy="252000"/>
          </a:xfrm>
          <a:prstGeom prst="rect">
            <a:avLst/>
          </a:prstGeom>
        </p:spPr>
        <p:txBody>
          <a:bodyPr/>
          <a:lstStyle>
            <a:defPPr>
              <a:defRPr lang="en-A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fld id="{9784CBA3-D598-4B1F-BAA3-EE14B5154290}" type="slidenum">
              <a:rPr lang="en-AU" sz="900" b="0" smtClean="0">
                <a:solidFill>
                  <a:prstClr val="white">
                    <a:lumMod val="50000"/>
                  </a:prstClr>
                </a:solidFill>
                <a:latin typeface="Verdana"/>
              </a:rPr>
              <a:pPr algn="ctr"/>
              <a:t>5</a:t>
            </a:fld>
            <a:endParaRPr lang="en-AU" sz="900" b="0" dirty="0">
              <a:solidFill>
                <a:prstClr val="white">
                  <a:lumMod val="50000"/>
                </a:prstClr>
              </a:solidFill>
              <a:latin typeface="Verdana"/>
            </a:endParaRPr>
          </a:p>
        </p:txBody>
      </p:sp>
      <p:graphicFrame>
        <p:nvGraphicFramePr>
          <p:cNvPr id="12" name="Plassholder for innhold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9875758"/>
              </p:ext>
            </p:extLst>
          </p:nvPr>
        </p:nvGraphicFramePr>
        <p:xfrm>
          <a:off x="84791" y="1022342"/>
          <a:ext cx="9063318" cy="50556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898460" y="6377342"/>
            <a:ext cx="6204469" cy="5052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defTabSz="762000">
              <a:defRPr/>
            </a:pPr>
            <a:r>
              <a:rPr lang="nb-NO" sz="900" b="0" u="sng" dirty="0">
                <a:solidFill>
                  <a:schemeClr val="bg1">
                    <a:lumMod val="50000"/>
                  </a:schemeClr>
                </a:solidFill>
                <a:latin typeface="Verdana"/>
                <a:cs typeface="Arial" pitchFamily="34" charset="0"/>
              </a:rPr>
              <a:t>Kilde</a:t>
            </a:r>
            <a:r>
              <a:rPr lang="nb-NO" sz="900" b="0" dirty="0">
                <a:solidFill>
                  <a:schemeClr val="bg1">
                    <a:lumMod val="50000"/>
                  </a:schemeClr>
                </a:solidFill>
                <a:latin typeface="Verdana"/>
                <a:cs typeface="Arial" pitchFamily="34" charset="0"/>
              </a:rPr>
              <a:t>:  </a:t>
            </a:r>
            <a:r>
              <a:rPr lang="nb-NO" sz="900" b="0" dirty="0" smtClean="0">
                <a:solidFill>
                  <a:schemeClr val="bg1">
                    <a:lumMod val="50000"/>
                  </a:schemeClr>
                </a:solidFill>
                <a:latin typeface="Verdana"/>
                <a:cs typeface="Arial" pitchFamily="34" charset="0"/>
              </a:rPr>
              <a:t>Den offisielle MagasinUndersøkelsen (</a:t>
            </a:r>
            <a:r>
              <a:rPr lang="nb-NO" sz="900" dirty="0" smtClean="0">
                <a:solidFill>
                  <a:schemeClr val="accent1"/>
                </a:solidFill>
                <a:latin typeface="Verdana"/>
                <a:cs typeface="Arial" pitchFamily="34" charset="0"/>
              </a:rPr>
              <a:t>MU</a:t>
            </a:r>
            <a:r>
              <a:rPr lang="nb-NO" sz="900" b="0" dirty="0" smtClean="0">
                <a:solidFill>
                  <a:schemeClr val="bg1">
                    <a:lumMod val="50000"/>
                  </a:schemeClr>
                </a:solidFill>
                <a:latin typeface="Verdana"/>
                <a:cs typeface="Arial" pitchFamily="34" charset="0"/>
              </a:rPr>
              <a:t>) 2014 vs 2013</a:t>
            </a:r>
          </a:p>
          <a:p>
            <a:r>
              <a:rPr lang="nb-NO" sz="900" b="0" dirty="0" smtClean="0">
                <a:solidFill>
                  <a:schemeClr val="bg1">
                    <a:lumMod val="50000"/>
                  </a:schemeClr>
                </a:solidFill>
              </a:rPr>
              <a:t>             Endringer </a:t>
            </a:r>
            <a:r>
              <a:rPr lang="nb-NO" sz="900" b="0" dirty="0">
                <a:solidFill>
                  <a:schemeClr val="bg1">
                    <a:lumMod val="50000"/>
                  </a:schemeClr>
                </a:solidFill>
              </a:rPr>
              <a:t>for nettolesertall (AIR</a:t>
            </a:r>
            <a:r>
              <a:rPr lang="nb-NO" sz="900" b="0" dirty="0" smtClean="0">
                <a:solidFill>
                  <a:schemeClr val="bg1">
                    <a:lumMod val="50000"/>
                  </a:schemeClr>
                </a:solidFill>
              </a:rPr>
              <a:t>) for de største MBL magasinene.</a:t>
            </a:r>
            <a:endParaRPr lang="nb-NO" sz="900" b="0" dirty="0">
              <a:solidFill>
                <a:schemeClr val="bg1">
                  <a:lumMod val="50000"/>
                </a:schemeClr>
              </a:solidFill>
            </a:endParaRPr>
          </a:p>
          <a:p>
            <a:pPr defTabSz="762000">
              <a:defRPr/>
            </a:pPr>
            <a:endParaRPr lang="nb-NO" sz="900" b="0" dirty="0">
              <a:solidFill>
                <a:prstClr val="white">
                  <a:lumMod val="75000"/>
                </a:prstClr>
              </a:solidFill>
              <a:latin typeface="Verdan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06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0" y="135220"/>
            <a:ext cx="9144000" cy="685800"/>
          </a:xfrm>
          <a:prstGeom prst="rect">
            <a:avLst/>
          </a:prstGeom>
          <a:noFill/>
        </p:spPr>
        <p:txBody>
          <a:bodyPr lIns="90488" tIns="44450" rIns="90488" bIns="44450"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rgbClr val="33333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b-NO" sz="2700" dirty="0" smtClean="0">
                <a:cs typeface="Arial" charset="0"/>
              </a:rPr>
              <a:t>Vi Menn og Aftenposten Innsikt </a:t>
            </a:r>
            <a:r>
              <a:rPr lang="nb-NO" sz="2700" dirty="0" smtClean="0">
                <a:solidFill>
                  <a:schemeClr val="accent6"/>
                </a:solidFill>
                <a:cs typeface="Arial" charset="0"/>
              </a:rPr>
              <a:t>øker </a:t>
            </a:r>
            <a:r>
              <a:rPr lang="nb-NO" sz="2700" dirty="0" smtClean="0">
                <a:cs typeface="Arial" charset="0"/>
              </a:rPr>
              <a:t>mest - </a:t>
            </a:r>
          </a:p>
          <a:p>
            <a:pPr algn="ctr"/>
            <a:r>
              <a:rPr lang="nb-NO" sz="2700" dirty="0" smtClean="0">
                <a:cs typeface="Arial" charset="0"/>
              </a:rPr>
              <a:t>Se og Hør Tirsdag </a:t>
            </a:r>
            <a:r>
              <a:rPr lang="nb-NO" sz="2700" dirty="0" smtClean="0">
                <a:solidFill>
                  <a:schemeClr val="accent1"/>
                </a:solidFill>
                <a:cs typeface="Arial" charset="0"/>
              </a:rPr>
              <a:t>faller </a:t>
            </a:r>
            <a:r>
              <a:rPr lang="nb-NO" sz="2700" dirty="0" smtClean="0">
                <a:cs typeface="Arial" charset="0"/>
              </a:rPr>
              <a:t>mest</a:t>
            </a:r>
            <a:endParaRPr lang="nb-NO" sz="2700" dirty="0">
              <a:cs typeface="Arial" charset="0"/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1101306" y="6004885"/>
            <a:ext cx="97334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1000" kern="0" dirty="0" smtClean="0">
                <a:solidFill>
                  <a:srgbClr val="FF008C"/>
                </a:solidFill>
                <a:latin typeface="Verdana"/>
              </a:rPr>
              <a:t>TNS Gallup</a:t>
            </a:r>
            <a:endParaRPr lang="nb-NO" sz="600" dirty="0">
              <a:solidFill>
                <a:prstClr val="black"/>
              </a:solidFill>
              <a:latin typeface="Verdana"/>
            </a:endParaRPr>
          </a:p>
        </p:txBody>
      </p:sp>
      <p:sp>
        <p:nvSpPr>
          <p:cNvPr id="9" name="TekstSylinder 8"/>
          <p:cNvSpPr txBox="1"/>
          <p:nvPr/>
        </p:nvSpPr>
        <p:spPr>
          <a:xfrm>
            <a:off x="6060328" y="5434775"/>
            <a:ext cx="2674130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nb-NO" sz="1400" b="0" dirty="0">
                <a:solidFill>
                  <a:prstClr val="white">
                    <a:lumMod val="65000"/>
                  </a:prstClr>
                </a:solidFill>
                <a:latin typeface="Verdana"/>
                <a:cs typeface="Arial" pitchFamily="34" charset="0"/>
              </a:rPr>
              <a:t>Antall </a:t>
            </a:r>
            <a:r>
              <a:rPr lang="nb-NO" sz="1400" b="0" dirty="0" smtClean="0">
                <a:solidFill>
                  <a:prstClr val="white">
                    <a:lumMod val="65000"/>
                  </a:prstClr>
                </a:solidFill>
                <a:latin typeface="Verdana"/>
                <a:cs typeface="Arial" pitchFamily="34" charset="0"/>
              </a:rPr>
              <a:t>lesere i tusen (netto)</a:t>
            </a:r>
            <a:endParaRPr lang="nb-NO" sz="1400" b="0" dirty="0">
              <a:solidFill>
                <a:prstClr val="white">
                  <a:lumMod val="65000"/>
                </a:prstClr>
              </a:solidFill>
              <a:latin typeface="Verdana"/>
              <a:cs typeface="Arial" pitchFamily="34" charset="0"/>
            </a:endParaRPr>
          </a:p>
        </p:txBody>
      </p:sp>
      <p:sp>
        <p:nvSpPr>
          <p:cNvPr id="8" name="TekstSylinder 7"/>
          <p:cNvSpPr txBox="1"/>
          <p:nvPr/>
        </p:nvSpPr>
        <p:spPr>
          <a:xfrm>
            <a:off x="1033975" y="6078036"/>
            <a:ext cx="142083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sz="1600" b="0" dirty="0" smtClean="0">
              <a:solidFill>
                <a:srgbClr val="333333"/>
              </a:solidFill>
              <a:latin typeface="+mn-lt"/>
            </a:endParaRPr>
          </a:p>
        </p:txBody>
      </p:sp>
      <p:sp>
        <p:nvSpPr>
          <p:cNvPr id="10" name="Plassholder for lysbildenummer 2"/>
          <p:cNvSpPr txBox="1">
            <a:spLocks/>
          </p:cNvSpPr>
          <p:nvPr/>
        </p:nvSpPr>
        <p:spPr>
          <a:xfrm>
            <a:off x="8604448" y="6561376"/>
            <a:ext cx="433459" cy="252000"/>
          </a:xfrm>
          <a:prstGeom prst="rect">
            <a:avLst/>
          </a:prstGeom>
        </p:spPr>
        <p:txBody>
          <a:bodyPr/>
          <a:lstStyle>
            <a:defPPr>
              <a:defRPr lang="en-A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fld id="{9784CBA3-D598-4B1F-BAA3-EE14B5154290}" type="slidenum">
              <a:rPr lang="en-AU" sz="900" b="0" smtClean="0">
                <a:solidFill>
                  <a:prstClr val="white">
                    <a:lumMod val="50000"/>
                  </a:prstClr>
                </a:solidFill>
                <a:latin typeface="Verdana"/>
              </a:rPr>
              <a:pPr algn="ctr"/>
              <a:t>6</a:t>
            </a:fld>
            <a:endParaRPr lang="en-AU" sz="900" b="0" dirty="0">
              <a:solidFill>
                <a:prstClr val="white">
                  <a:lumMod val="50000"/>
                </a:prstClr>
              </a:solidFill>
              <a:latin typeface="Verdana"/>
            </a:endParaRPr>
          </a:p>
        </p:txBody>
      </p:sp>
      <p:graphicFrame>
        <p:nvGraphicFramePr>
          <p:cNvPr id="11" name="Plassholder for innhold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8349754"/>
              </p:ext>
            </p:extLst>
          </p:nvPr>
        </p:nvGraphicFramePr>
        <p:xfrm>
          <a:off x="1" y="1031839"/>
          <a:ext cx="9063318" cy="50556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898460" y="6377342"/>
            <a:ext cx="3948198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>
              <a:defRPr/>
            </a:pPr>
            <a:r>
              <a:rPr lang="nb-NO" sz="900" b="0" u="sng" dirty="0">
                <a:solidFill>
                  <a:prstClr val="white">
                    <a:lumMod val="75000"/>
                  </a:prstClr>
                </a:solidFill>
                <a:latin typeface="Verdana"/>
                <a:cs typeface="Arial" pitchFamily="34" charset="0"/>
              </a:rPr>
              <a:t>Kilde</a:t>
            </a:r>
            <a:r>
              <a:rPr lang="nb-NO" sz="900" b="0" dirty="0">
                <a:solidFill>
                  <a:prstClr val="white">
                    <a:lumMod val="75000"/>
                  </a:prstClr>
                </a:solidFill>
                <a:latin typeface="Verdana"/>
                <a:cs typeface="Arial" pitchFamily="34" charset="0"/>
              </a:rPr>
              <a:t>:  </a:t>
            </a:r>
            <a:r>
              <a:rPr lang="nb-NO" sz="900" b="0" dirty="0" smtClean="0">
                <a:solidFill>
                  <a:prstClr val="white">
                    <a:lumMod val="75000"/>
                  </a:prstClr>
                </a:solidFill>
                <a:latin typeface="Verdana"/>
                <a:cs typeface="Arial" pitchFamily="34" charset="0"/>
              </a:rPr>
              <a:t>Den offisielle MagasinUndersøkelsen (</a:t>
            </a:r>
            <a:r>
              <a:rPr lang="nb-NO" sz="900" dirty="0" smtClean="0">
                <a:solidFill>
                  <a:schemeClr val="accent1"/>
                </a:solidFill>
                <a:latin typeface="Verdana"/>
                <a:cs typeface="Arial" pitchFamily="34" charset="0"/>
              </a:rPr>
              <a:t>MU</a:t>
            </a:r>
            <a:r>
              <a:rPr lang="nb-NO" sz="900" b="0" dirty="0" smtClean="0">
                <a:solidFill>
                  <a:prstClr val="white">
                    <a:lumMod val="75000"/>
                  </a:prstClr>
                </a:solidFill>
                <a:latin typeface="Verdana"/>
                <a:cs typeface="Arial" pitchFamily="34" charset="0"/>
              </a:rPr>
              <a:t>) 2014 vs 2013.</a:t>
            </a:r>
          </a:p>
          <a:p>
            <a:pPr defTabSz="762000">
              <a:defRPr/>
            </a:pPr>
            <a:r>
              <a:rPr lang="nb-NO" sz="900" b="0" dirty="0" smtClean="0">
                <a:solidFill>
                  <a:prstClr val="white">
                    <a:lumMod val="75000"/>
                  </a:prstClr>
                </a:solidFill>
                <a:latin typeface="Verdana"/>
                <a:cs typeface="Arial" pitchFamily="34" charset="0"/>
              </a:rPr>
              <a:t>           Endringer i tusen for de største MBL magasinene.</a:t>
            </a:r>
            <a:endParaRPr lang="nb-NO" sz="900" b="0" dirty="0">
              <a:solidFill>
                <a:prstClr val="white">
                  <a:lumMod val="75000"/>
                </a:prstClr>
              </a:solidFill>
              <a:latin typeface="Verdana"/>
              <a:cs typeface="Arial" pitchFamily="34" charset="0"/>
            </a:endParaRPr>
          </a:p>
        </p:txBody>
      </p:sp>
      <p:graphicFrame>
        <p:nvGraphicFramePr>
          <p:cNvPr id="2" name="Objekt 1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6589137"/>
              </p:ext>
            </p:extLst>
          </p:nvPr>
        </p:nvGraphicFramePr>
        <p:xfrm>
          <a:off x="113388" y="920420"/>
          <a:ext cx="9110662" cy="533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34" name="Diagram" r:id="rId4" imgW="5772201" imgH="3381443" progId="MSGraph.Chart.8">
                  <p:embed followColorScheme="full"/>
                </p:oleObj>
              </mc:Choice>
              <mc:Fallback>
                <p:oleObj name="Diagram" r:id="rId4" imgW="5772201" imgH="3381443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388" y="920420"/>
                        <a:ext cx="9110662" cy="5337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kstSylinder 13"/>
          <p:cNvSpPr txBox="1"/>
          <p:nvPr/>
        </p:nvSpPr>
        <p:spPr>
          <a:xfrm>
            <a:off x="6212728" y="5587175"/>
            <a:ext cx="2674130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nb-NO" sz="1400" b="0" dirty="0">
                <a:solidFill>
                  <a:prstClr val="white">
                    <a:lumMod val="65000"/>
                  </a:prstClr>
                </a:solidFill>
                <a:latin typeface="Verdana"/>
                <a:cs typeface="Arial" pitchFamily="34" charset="0"/>
              </a:rPr>
              <a:t>Antall </a:t>
            </a:r>
            <a:r>
              <a:rPr lang="nb-NO" sz="1400" b="0" dirty="0" smtClean="0">
                <a:solidFill>
                  <a:prstClr val="white">
                    <a:lumMod val="65000"/>
                  </a:prstClr>
                </a:solidFill>
                <a:latin typeface="Verdana"/>
                <a:cs typeface="Arial" pitchFamily="34" charset="0"/>
              </a:rPr>
              <a:t>lesere i tusen (netto)</a:t>
            </a:r>
            <a:endParaRPr lang="nb-NO" sz="1400" b="0" dirty="0">
              <a:solidFill>
                <a:prstClr val="white">
                  <a:lumMod val="65000"/>
                </a:prstClr>
              </a:solidFill>
              <a:latin typeface="Verdan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99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0" y="76200"/>
            <a:ext cx="9144000" cy="685800"/>
          </a:xfrm>
          <a:prstGeom prst="rect">
            <a:avLst/>
          </a:prstGeom>
          <a:noFill/>
        </p:spPr>
        <p:txBody>
          <a:bodyPr lIns="90488" tIns="44450" rIns="90488" bIns="44450"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rgbClr val="33333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b-NO" sz="3200" dirty="0" smtClean="0">
                <a:cs typeface="Arial" charset="0"/>
              </a:rPr>
              <a:t>Avismagasinene</a:t>
            </a:r>
            <a:endParaRPr lang="nb-NO" sz="3200" dirty="0">
              <a:cs typeface="Arial" charset="0"/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1101306" y="6004885"/>
            <a:ext cx="97334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1000" kern="0" dirty="0" smtClean="0">
                <a:solidFill>
                  <a:srgbClr val="FF008C"/>
                </a:solidFill>
                <a:latin typeface="Verdana"/>
              </a:rPr>
              <a:t>TNS Gallup</a:t>
            </a:r>
            <a:endParaRPr lang="nb-NO" sz="600" dirty="0">
              <a:solidFill>
                <a:prstClr val="black"/>
              </a:solidFill>
              <a:latin typeface="Verdana"/>
            </a:endParaRPr>
          </a:p>
        </p:txBody>
      </p:sp>
      <p:sp>
        <p:nvSpPr>
          <p:cNvPr id="9" name="TekstSylinder 8"/>
          <p:cNvSpPr txBox="1"/>
          <p:nvPr/>
        </p:nvSpPr>
        <p:spPr>
          <a:xfrm>
            <a:off x="6060328" y="5434775"/>
            <a:ext cx="2674130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nb-NO" sz="1400" b="0" dirty="0">
                <a:solidFill>
                  <a:prstClr val="white">
                    <a:lumMod val="65000"/>
                  </a:prstClr>
                </a:solidFill>
                <a:latin typeface="Verdana"/>
                <a:cs typeface="Arial" pitchFamily="34" charset="0"/>
              </a:rPr>
              <a:t>Antall </a:t>
            </a:r>
            <a:r>
              <a:rPr lang="nb-NO" sz="1400" b="0" dirty="0" smtClean="0">
                <a:solidFill>
                  <a:prstClr val="white">
                    <a:lumMod val="65000"/>
                  </a:prstClr>
                </a:solidFill>
                <a:latin typeface="Verdana"/>
                <a:cs typeface="Arial" pitchFamily="34" charset="0"/>
              </a:rPr>
              <a:t>lesere i tusen (netto)</a:t>
            </a:r>
            <a:endParaRPr lang="nb-NO" sz="1400" b="0" dirty="0">
              <a:solidFill>
                <a:prstClr val="white">
                  <a:lumMod val="65000"/>
                </a:prstClr>
              </a:solidFill>
              <a:latin typeface="Verdana"/>
              <a:cs typeface="Arial" pitchFamily="34" charset="0"/>
            </a:endParaRPr>
          </a:p>
        </p:txBody>
      </p:sp>
      <p:sp>
        <p:nvSpPr>
          <p:cNvPr id="8" name="TekstSylinder 7"/>
          <p:cNvSpPr txBox="1"/>
          <p:nvPr/>
        </p:nvSpPr>
        <p:spPr>
          <a:xfrm>
            <a:off x="1033975" y="6078036"/>
            <a:ext cx="142083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sz="1600" b="0" dirty="0" smtClean="0">
              <a:solidFill>
                <a:srgbClr val="333333"/>
              </a:solidFill>
              <a:latin typeface="+mn-lt"/>
            </a:endParaRPr>
          </a:p>
        </p:txBody>
      </p:sp>
      <p:sp>
        <p:nvSpPr>
          <p:cNvPr id="10" name="Plassholder for lysbildenummer 2"/>
          <p:cNvSpPr txBox="1">
            <a:spLocks/>
          </p:cNvSpPr>
          <p:nvPr/>
        </p:nvSpPr>
        <p:spPr>
          <a:xfrm>
            <a:off x="8604448" y="6561376"/>
            <a:ext cx="433459" cy="252000"/>
          </a:xfrm>
          <a:prstGeom prst="rect">
            <a:avLst/>
          </a:prstGeom>
        </p:spPr>
        <p:txBody>
          <a:bodyPr/>
          <a:lstStyle>
            <a:defPPr>
              <a:defRPr lang="en-A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fld id="{9784CBA3-D598-4B1F-BAA3-EE14B5154290}" type="slidenum">
              <a:rPr lang="en-AU" sz="900" b="0" smtClean="0">
                <a:solidFill>
                  <a:prstClr val="white">
                    <a:lumMod val="50000"/>
                  </a:prstClr>
                </a:solidFill>
                <a:latin typeface="Verdana"/>
              </a:rPr>
              <a:pPr algn="ctr"/>
              <a:t>7</a:t>
            </a:fld>
            <a:endParaRPr lang="en-AU" sz="900" b="0" dirty="0">
              <a:solidFill>
                <a:prstClr val="white">
                  <a:lumMod val="50000"/>
                </a:prstClr>
              </a:solidFill>
              <a:latin typeface="Verdana"/>
            </a:endParaRPr>
          </a:p>
        </p:txBody>
      </p:sp>
      <p:graphicFrame>
        <p:nvGraphicFramePr>
          <p:cNvPr id="12" name="Plassholder for innhold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8075277"/>
              </p:ext>
            </p:extLst>
          </p:nvPr>
        </p:nvGraphicFramePr>
        <p:xfrm>
          <a:off x="84791" y="1022342"/>
          <a:ext cx="9063318" cy="50556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898460" y="6377342"/>
            <a:ext cx="6204469" cy="2282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defTabSz="762000">
              <a:defRPr/>
            </a:pPr>
            <a:r>
              <a:rPr lang="nb-NO" sz="900" b="0" u="sng" dirty="0">
                <a:solidFill>
                  <a:schemeClr val="bg1">
                    <a:lumMod val="50000"/>
                  </a:schemeClr>
                </a:solidFill>
                <a:latin typeface="Verdana"/>
                <a:cs typeface="Arial" pitchFamily="34" charset="0"/>
              </a:rPr>
              <a:t>Kilde</a:t>
            </a:r>
            <a:r>
              <a:rPr lang="nb-NO" sz="900" b="0" dirty="0">
                <a:solidFill>
                  <a:schemeClr val="bg1">
                    <a:lumMod val="50000"/>
                  </a:schemeClr>
                </a:solidFill>
                <a:latin typeface="Verdana"/>
                <a:cs typeface="Arial" pitchFamily="34" charset="0"/>
              </a:rPr>
              <a:t>:  </a:t>
            </a:r>
            <a:r>
              <a:rPr lang="nb-NO" sz="900" b="0" dirty="0" smtClean="0">
                <a:solidFill>
                  <a:schemeClr val="bg1">
                    <a:lumMod val="50000"/>
                  </a:schemeClr>
                </a:solidFill>
                <a:latin typeface="Verdana"/>
                <a:cs typeface="Arial" pitchFamily="34" charset="0"/>
              </a:rPr>
              <a:t>Den offisielle MagasinUndersøkelsen (</a:t>
            </a:r>
            <a:r>
              <a:rPr lang="nb-NO" sz="900" dirty="0" smtClean="0">
                <a:solidFill>
                  <a:schemeClr val="accent1"/>
                </a:solidFill>
                <a:latin typeface="Verdana"/>
                <a:cs typeface="Arial" pitchFamily="34" charset="0"/>
              </a:rPr>
              <a:t>MU</a:t>
            </a:r>
            <a:r>
              <a:rPr lang="nb-NO" sz="900" b="0" dirty="0" smtClean="0">
                <a:solidFill>
                  <a:schemeClr val="bg1">
                    <a:lumMod val="50000"/>
                  </a:schemeClr>
                </a:solidFill>
                <a:latin typeface="Verdana"/>
                <a:cs typeface="Arial" pitchFamily="34" charset="0"/>
              </a:rPr>
              <a:t>) 2014 vs 2013</a:t>
            </a:r>
          </a:p>
        </p:txBody>
      </p:sp>
    </p:spTree>
    <p:extLst>
      <p:ext uri="{BB962C8B-B14F-4D97-AF65-F5344CB8AC3E}">
        <p14:creationId xmlns:p14="http://schemas.microsoft.com/office/powerpoint/2010/main" val="257446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2"/>
          <p:cNvSpPr txBox="1">
            <a:spLocks/>
          </p:cNvSpPr>
          <p:nvPr/>
        </p:nvSpPr>
        <p:spPr>
          <a:xfrm>
            <a:off x="8767728" y="6602196"/>
            <a:ext cx="433459" cy="252000"/>
          </a:xfrm>
          <a:prstGeom prst="rect">
            <a:avLst/>
          </a:prstGeom>
        </p:spPr>
        <p:txBody>
          <a:bodyPr/>
          <a:lstStyle>
            <a:defPPr>
              <a:defRPr lang="en-A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fld id="{9784CBA3-D598-4B1F-BAA3-EE14B5154290}" type="slidenum">
              <a:rPr lang="en-AU" sz="900" b="0" smtClean="0">
                <a:solidFill>
                  <a:prstClr val="white">
                    <a:lumMod val="50000"/>
                  </a:prstClr>
                </a:solidFill>
                <a:latin typeface="Verdana"/>
              </a:rPr>
              <a:pPr algn="ctr"/>
              <a:t>8</a:t>
            </a:fld>
            <a:endParaRPr lang="en-AU" sz="900" b="0" dirty="0">
              <a:solidFill>
                <a:prstClr val="white">
                  <a:lumMod val="50000"/>
                </a:prstClr>
              </a:solidFill>
              <a:latin typeface="Verdana"/>
            </a:endParaRP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4744921" y="97969"/>
            <a:ext cx="4355074" cy="1031838"/>
          </a:xfrm>
          <a:prstGeom prst="rect">
            <a:avLst/>
          </a:prstGeom>
          <a:ln>
            <a:solidFill>
              <a:srgbClr val="797979"/>
            </a:solidFill>
          </a:ln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rgbClr val="33333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b-NO" dirty="0" smtClean="0"/>
              <a:t>Andelen lest er stabilt </a:t>
            </a:r>
          </a:p>
          <a:p>
            <a:pPr algn="ctr"/>
            <a:endParaRPr lang="nb-NO" dirty="0"/>
          </a:p>
        </p:txBody>
      </p:sp>
      <p:graphicFrame>
        <p:nvGraphicFramePr>
          <p:cNvPr id="6" name="Plassholder for innhold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4509553"/>
              </p:ext>
            </p:extLst>
          </p:nvPr>
        </p:nvGraphicFramePr>
        <p:xfrm>
          <a:off x="0" y="1183822"/>
          <a:ext cx="4316413" cy="47645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Plassholder for innhold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1863820"/>
              </p:ext>
            </p:extLst>
          </p:nvPr>
        </p:nvGraphicFramePr>
        <p:xfrm>
          <a:off x="4826000" y="1224000"/>
          <a:ext cx="4318000" cy="478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895952" y="6340444"/>
            <a:ext cx="3462487" cy="2436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>
              <a:defRPr/>
            </a:pPr>
            <a:r>
              <a:rPr lang="nb-NO" sz="1000" b="0" u="sng" dirty="0">
                <a:solidFill>
                  <a:prstClr val="white">
                    <a:lumMod val="75000"/>
                  </a:prstClr>
                </a:solidFill>
                <a:latin typeface="Verdana"/>
                <a:cs typeface="Arial" pitchFamily="34" charset="0"/>
              </a:rPr>
              <a:t>Kilde</a:t>
            </a:r>
            <a:r>
              <a:rPr lang="nb-NO" sz="1000" b="0" dirty="0">
                <a:solidFill>
                  <a:prstClr val="white">
                    <a:lumMod val="75000"/>
                  </a:prstClr>
                </a:solidFill>
                <a:latin typeface="Verdana"/>
                <a:cs typeface="Arial" pitchFamily="34" charset="0"/>
              </a:rPr>
              <a:t>:  </a:t>
            </a:r>
            <a:r>
              <a:rPr lang="nb-NO" sz="1000" b="0" dirty="0" smtClean="0">
                <a:solidFill>
                  <a:prstClr val="white">
                    <a:lumMod val="75000"/>
                  </a:prstClr>
                </a:solidFill>
                <a:latin typeface="Verdana"/>
                <a:cs typeface="Arial" pitchFamily="34" charset="0"/>
              </a:rPr>
              <a:t>Den offisielle MagasinUndersøkelsen (</a:t>
            </a:r>
            <a:r>
              <a:rPr lang="nb-NO" sz="1000" dirty="0" smtClean="0">
                <a:solidFill>
                  <a:schemeClr val="accent1"/>
                </a:solidFill>
                <a:latin typeface="Verdana"/>
                <a:cs typeface="Arial" pitchFamily="34" charset="0"/>
              </a:rPr>
              <a:t>MU</a:t>
            </a:r>
            <a:r>
              <a:rPr lang="nb-NO" sz="1000" b="0" dirty="0" smtClean="0">
                <a:solidFill>
                  <a:prstClr val="white">
                    <a:lumMod val="75000"/>
                  </a:prstClr>
                </a:solidFill>
                <a:latin typeface="Verdana"/>
                <a:cs typeface="Arial" pitchFamily="34" charset="0"/>
              </a:rPr>
              <a:t>)</a:t>
            </a:r>
            <a:endParaRPr lang="nb-NO" sz="1000" b="0" dirty="0">
              <a:solidFill>
                <a:prstClr val="white">
                  <a:lumMod val="75000"/>
                </a:prstClr>
              </a:solidFill>
              <a:latin typeface="Verdana"/>
              <a:cs typeface="Arial" pitchFamily="34" charset="0"/>
            </a:endParaRPr>
          </a:p>
        </p:txBody>
      </p:sp>
      <p:sp>
        <p:nvSpPr>
          <p:cNvPr id="9" name="Tittel 1"/>
          <p:cNvSpPr txBox="1">
            <a:spLocks/>
          </p:cNvSpPr>
          <p:nvPr/>
        </p:nvSpPr>
        <p:spPr>
          <a:xfrm>
            <a:off x="16328" y="96277"/>
            <a:ext cx="4442399" cy="1031838"/>
          </a:xfrm>
          <a:prstGeom prst="rect">
            <a:avLst/>
          </a:prstGeom>
          <a:ln>
            <a:solidFill>
              <a:srgbClr val="797979"/>
            </a:solidFill>
          </a:ln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rgbClr val="33333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b-NO" dirty="0"/>
              <a:t>Antall lesertilfeller </a:t>
            </a:r>
            <a:endParaRPr lang="nb-NO" dirty="0" smtClean="0"/>
          </a:p>
          <a:p>
            <a:pPr algn="ctr"/>
            <a:r>
              <a:rPr lang="nb-NO" dirty="0" smtClean="0">
                <a:solidFill>
                  <a:schemeClr val="accent6"/>
                </a:solidFill>
              </a:rPr>
              <a:t>øker</a:t>
            </a:r>
            <a:r>
              <a:rPr lang="nb-NO" dirty="0" smtClean="0"/>
              <a:t> fra 3,4 til 3,7</a:t>
            </a:r>
          </a:p>
        </p:txBody>
      </p:sp>
    </p:spTree>
    <p:extLst>
      <p:ext uri="{BB962C8B-B14F-4D97-AF65-F5344CB8AC3E}">
        <p14:creationId xmlns:p14="http://schemas.microsoft.com/office/powerpoint/2010/main" val="135046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2"/>
          <p:cNvSpPr txBox="1">
            <a:spLocks/>
          </p:cNvSpPr>
          <p:nvPr/>
        </p:nvSpPr>
        <p:spPr>
          <a:xfrm>
            <a:off x="8767728" y="6602196"/>
            <a:ext cx="433459" cy="252000"/>
          </a:xfrm>
          <a:prstGeom prst="rect">
            <a:avLst/>
          </a:prstGeom>
        </p:spPr>
        <p:txBody>
          <a:bodyPr/>
          <a:lstStyle>
            <a:defPPr>
              <a:defRPr lang="en-A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fld id="{9784CBA3-D598-4B1F-BAA3-EE14B5154290}" type="slidenum">
              <a:rPr lang="en-AU" sz="900" b="0" smtClean="0">
                <a:solidFill>
                  <a:prstClr val="white">
                    <a:lumMod val="50000"/>
                  </a:prstClr>
                </a:solidFill>
                <a:latin typeface="Verdana"/>
              </a:rPr>
              <a:pPr algn="ctr"/>
              <a:t>9</a:t>
            </a:fld>
            <a:endParaRPr lang="en-AU" sz="900" b="0" dirty="0">
              <a:solidFill>
                <a:prstClr val="white">
                  <a:lumMod val="50000"/>
                </a:prstClr>
              </a:solidFill>
              <a:latin typeface="Verdana"/>
            </a:endParaRPr>
          </a:p>
        </p:txBody>
      </p:sp>
      <p:sp>
        <p:nvSpPr>
          <p:cNvPr id="3" name="Plassholder for innhold 3"/>
          <p:cNvSpPr txBox="1">
            <a:spLocks/>
          </p:cNvSpPr>
          <p:nvPr/>
        </p:nvSpPr>
        <p:spPr>
          <a:xfrm>
            <a:off x="203982" y="975566"/>
            <a:ext cx="8721969" cy="516736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252413" indent="-252413" algn="l" defTabSz="914400" rtl="0" eaLnBrk="1" latinLnBrk="0" hangingPunct="1">
              <a:spcBef>
                <a:spcPct val="20000"/>
              </a:spcBef>
              <a:buFont typeface="Wingdings" pitchFamily="2" charset="2"/>
              <a:buChar char="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08000" indent="-255588" algn="l" defTabSz="914400" rtl="0" eaLnBrk="1" latinLnBrk="0" hangingPunct="1">
              <a:spcBef>
                <a:spcPct val="20000"/>
              </a:spcBef>
              <a:buFont typeface="Wingdings" pitchFamily="2" charset="2"/>
              <a:buChar char="n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760413" indent="-252413" algn="l" defTabSz="914400" rtl="0" eaLnBrk="1" latinLnBrk="0" hangingPunct="1">
              <a:spcBef>
                <a:spcPct val="20000"/>
              </a:spcBef>
              <a:buFont typeface="Wingdings" pitchFamily="2" charset="2"/>
              <a:buChar char="n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itchFamily="2" charset="2"/>
              <a:buChar char="§"/>
            </a:pPr>
            <a:r>
              <a:rPr lang="nb-NO" sz="1800" b="0" dirty="0">
                <a:solidFill>
                  <a:prstClr val="black">
                    <a:lumMod val="85000"/>
                    <a:lumOff val="15000"/>
                  </a:prstClr>
                </a:solidFill>
              </a:rPr>
              <a:t>Samlet sett går lesertallene </a:t>
            </a:r>
            <a:r>
              <a:rPr lang="nb-NO" sz="1800" dirty="0" smtClean="0">
                <a:solidFill>
                  <a:schemeClr val="accent6"/>
                </a:solidFill>
              </a:rPr>
              <a:t>frem </a:t>
            </a:r>
            <a:r>
              <a:rPr lang="nb-NO" sz="1800" dirty="0">
                <a:solidFill>
                  <a:schemeClr val="accent6"/>
                </a:solidFill>
              </a:rPr>
              <a:t>med 0,8%.</a:t>
            </a:r>
          </a:p>
          <a:p>
            <a:pPr marL="342900" indent="-342900" algn="just">
              <a:buFont typeface="Wingdings" pitchFamily="2" charset="2"/>
              <a:buChar char="§"/>
            </a:pPr>
            <a:r>
              <a:rPr lang="nb-NO" sz="1800" dirty="0" smtClean="0">
                <a:solidFill>
                  <a:schemeClr val="tx1"/>
                </a:solidFill>
              </a:rPr>
              <a:t>35</a:t>
            </a:r>
            <a:r>
              <a:rPr lang="nb-NO" sz="1800" dirty="0">
                <a:solidFill>
                  <a:schemeClr val="tx1"/>
                </a:solidFill>
              </a:rPr>
              <a:t>% </a:t>
            </a:r>
            <a:r>
              <a:rPr lang="nb-NO" sz="1800" b="0" dirty="0">
                <a:solidFill>
                  <a:schemeClr val="tx1"/>
                </a:solidFill>
              </a:rPr>
              <a:t>leser daglig minst et </a:t>
            </a:r>
            <a:r>
              <a:rPr lang="nb-NO" sz="1800" b="0" dirty="0" smtClean="0">
                <a:solidFill>
                  <a:schemeClr val="tx1"/>
                </a:solidFill>
              </a:rPr>
              <a:t>blad/magasin.</a:t>
            </a:r>
            <a:endParaRPr lang="nb-NO" sz="1800" b="0" dirty="0">
              <a:solidFill>
                <a:schemeClr val="tx1"/>
              </a:solidFill>
            </a:endParaRPr>
          </a:p>
          <a:p>
            <a:pPr marL="342900" indent="-342900" algn="just">
              <a:buFont typeface="Wingdings" pitchFamily="2" charset="2"/>
              <a:buChar char="§"/>
            </a:pPr>
            <a:r>
              <a:rPr lang="nb-NO" sz="1800" b="0" dirty="0">
                <a:solidFill>
                  <a:schemeClr val="tx1"/>
                </a:solidFill>
              </a:rPr>
              <a:t>Magasinene blir i gjennomsnitt tatt fram og lest/tittet i </a:t>
            </a:r>
            <a:r>
              <a:rPr lang="nb-NO" sz="1800" dirty="0">
                <a:solidFill>
                  <a:schemeClr val="accent6"/>
                </a:solidFill>
              </a:rPr>
              <a:t>3,7 ganger</a:t>
            </a:r>
            <a:r>
              <a:rPr lang="nb-NO" sz="1800" b="0" dirty="0">
                <a:solidFill>
                  <a:schemeClr val="tx1"/>
                </a:solidFill>
              </a:rPr>
              <a:t>. Dette er en strek framgang i forhold til 2013 </a:t>
            </a:r>
            <a:r>
              <a:rPr lang="nb-NO" sz="1800" b="0" dirty="0" smtClean="0">
                <a:solidFill>
                  <a:schemeClr val="tx1"/>
                </a:solidFill>
              </a:rPr>
              <a:t>(3,4).</a:t>
            </a:r>
            <a:endParaRPr lang="nb-NO" sz="1800" b="0" dirty="0">
              <a:solidFill>
                <a:schemeClr val="tx1"/>
              </a:solidFill>
            </a:endParaRPr>
          </a:p>
          <a:p>
            <a:pPr marL="342900" indent="-342900" algn="just">
              <a:buFont typeface="Wingdings" pitchFamily="2" charset="2"/>
              <a:buChar char="§"/>
            </a:pPr>
            <a:endParaRPr lang="nb-NO" sz="1800" b="0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342900" indent="-342900" algn="just">
              <a:buFont typeface="Wingdings" pitchFamily="2" charset="2"/>
              <a:buChar char="§"/>
            </a:pPr>
            <a:r>
              <a:rPr lang="nb-NO" sz="1800" b="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6 grupper har en framgang, og 10 grupper har en tilbakegang.</a:t>
            </a:r>
          </a:p>
          <a:p>
            <a:pPr marL="342900" indent="-342900" algn="just">
              <a:buFont typeface="Wingdings" pitchFamily="2" charset="2"/>
              <a:buChar char="§"/>
            </a:pPr>
            <a:r>
              <a:rPr lang="nb-NO" sz="1800" b="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«Matblader» har en framgang på  </a:t>
            </a:r>
            <a:r>
              <a:rPr lang="nb-NO" sz="1800" dirty="0" smtClean="0">
                <a:solidFill>
                  <a:srgbClr val="0070C0"/>
                </a:solidFill>
              </a:rPr>
              <a:t>24%</a:t>
            </a:r>
            <a:r>
              <a:rPr lang="nb-NO" sz="1800" b="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. Deretter kommer «Helse/livsstil/sunnhet» (</a:t>
            </a:r>
            <a:r>
              <a:rPr lang="nb-NO" sz="1800" dirty="0" smtClean="0">
                <a:solidFill>
                  <a:srgbClr val="0070C0"/>
                </a:solidFill>
              </a:rPr>
              <a:t>15%</a:t>
            </a:r>
            <a:r>
              <a:rPr lang="nb-NO" sz="1800" b="0" dirty="0" smtClean="0">
                <a:solidFill>
                  <a:schemeClr val="tx1"/>
                </a:solidFill>
              </a:rPr>
              <a:t>), </a:t>
            </a:r>
            <a:r>
              <a:rPr lang="nb-NO" sz="1800" b="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«Mann» (</a:t>
            </a:r>
            <a:r>
              <a:rPr lang="nb-NO" sz="1800" dirty="0">
                <a:solidFill>
                  <a:srgbClr val="0070C0"/>
                </a:solidFill>
              </a:rPr>
              <a:t>5</a:t>
            </a:r>
            <a:r>
              <a:rPr lang="nb-NO" sz="1800" dirty="0" smtClean="0">
                <a:solidFill>
                  <a:srgbClr val="0070C0"/>
                </a:solidFill>
              </a:rPr>
              <a:t>%</a:t>
            </a:r>
            <a:r>
              <a:rPr lang="nb-NO" sz="1800" b="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), «Fagblader» (</a:t>
            </a:r>
            <a:r>
              <a:rPr lang="nb-NO" sz="1800" dirty="0">
                <a:solidFill>
                  <a:srgbClr val="0070C0"/>
                </a:solidFill>
              </a:rPr>
              <a:t>4%</a:t>
            </a:r>
            <a:r>
              <a:rPr lang="nb-NO" sz="1800" b="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) og «Innsikt/Økonomi» (</a:t>
            </a:r>
            <a:r>
              <a:rPr lang="nb-NO" sz="1800" dirty="0">
                <a:solidFill>
                  <a:srgbClr val="0070C0"/>
                </a:solidFill>
              </a:rPr>
              <a:t>2</a:t>
            </a:r>
            <a:r>
              <a:rPr lang="nb-NO" sz="1800" dirty="0" smtClean="0">
                <a:solidFill>
                  <a:srgbClr val="0070C0"/>
                </a:solidFill>
              </a:rPr>
              <a:t>%</a:t>
            </a:r>
            <a:r>
              <a:rPr lang="nb-NO" sz="1800" b="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). </a:t>
            </a:r>
          </a:p>
          <a:p>
            <a:pPr marL="342900" indent="-342900" algn="just">
              <a:buFont typeface="Wingdings" pitchFamily="2" charset="2"/>
              <a:buChar char="§"/>
            </a:pPr>
            <a:r>
              <a:rPr lang="nb-NO" sz="1800" b="0" dirty="0">
                <a:solidFill>
                  <a:prstClr val="black">
                    <a:lumMod val="85000"/>
                    <a:lumOff val="15000"/>
                  </a:prstClr>
                </a:solidFill>
              </a:rPr>
              <a:t>Bladgruppen «PC, lyd og bilde» taper flest lesere med </a:t>
            </a:r>
            <a:r>
              <a:rPr lang="nb-NO" sz="1800" dirty="0">
                <a:solidFill>
                  <a:schemeClr val="accent1"/>
                </a:solidFill>
              </a:rPr>
              <a:t>21%</a:t>
            </a:r>
            <a:r>
              <a:rPr lang="nb-NO" sz="1800" b="0" dirty="0">
                <a:solidFill>
                  <a:prstClr val="black">
                    <a:lumMod val="85000"/>
                    <a:lumOff val="15000"/>
                  </a:prstClr>
                </a:solidFill>
              </a:rPr>
              <a:t>. «Foreldre»- gruppen har en tilbakegang på </a:t>
            </a:r>
            <a:r>
              <a:rPr lang="nb-NO" sz="1800" dirty="0">
                <a:solidFill>
                  <a:schemeClr val="accent1"/>
                </a:solidFill>
              </a:rPr>
              <a:t>18,5%</a:t>
            </a:r>
            <a:r>
              <a:rPr lang="nb-NO" sz="1800" b="0" dirty="0">
                <a:solidFill>
                  <a:prstClr val="black">
                    <a:lumMod val="85000"/>
                    <a:lumOff val="15000"/>
                  </a:prstClr>
                </a:solidFill>
              </a:rPr>
              <a:t> og gruppene «Aktualitet &amp; TV», «Tegneserie/ung», «Kvinne», «Bolig og interiør», «Avismagasiner», «Voksen kvinne» og «Bil/Båt» har en tilbakegang på </a:t>
            </a:r>
            <a:r>
              <a:rPr lang="nb-NO" sz="1800" dirty="0">
                <a:solidFill>
                  <a:schemeClr val="accent1"/>
                </a:solidFill>
              </a:rPr>
              <a:t>3-7</a:t>
            </a:r>
            <a:r>
              <a:rPr lang="nb-NO" sz="1800" b="0" dirty="0">
                <a:solidFill>
                  <a:prstClr val="black">
                    <a:lumMod val="85000"/>
                    <a:lumOff val="15000"/>
                  </a:prstClr>
                </a:solidFill>
              </a:rPr>
              <a:t>%.</a:t>
            </a:r>
          </a:p>
          <a:p>
            <a:pPr marL="342900" indent="-342900" algn="just">
              <a:buFont typeface="Wingdings" pitchFamily="2" charset="2"/>
              <a:buChar char="§"/>
            </a:pPr>
            <a:endParaRPr lang="nb-NO" sz="1400" dirty="0" smtClean="0">
              <a:solidFill>
                <a:schemeClr val="accent1"/>
              </a:solidFill>
            </a:endParaRPr>
          </a:p>
          <a:p>
            <a:pPr marL="342900" indent="-342900" algn="just">
              <a:buFont typeface="Wingdings" pitchFamily="2" charset="2"/>
              <a:buChar char="§"/>
            </a:pPr>
            <a:endParaRPr lang="nb-NO" sz="1800" b="0" dirty="0" smtClean="0">
              <a:solidFill>
                <a:schemeClr val="tx1"/>
              </a:solidFill>
            </a:endParaRPr>
          </a:p>
          <a:p>
            <a:pPr marL="342900" indent="-342900" algn="just">
              <a:buFont typeface="Wingdings" pitchFamily="2" charset="2"/>
              <a:buChar char="§"/>
            </a:pPr>
            <a:endParaRPr lang="nb-NO" sz="1800" b="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342900" indent="-342900" algn="just">
              <a:buFont typeface="Wingdings" pitchFamily="2" charset="2"/>
              <a:buChar char="§"/>
            </a:pPr>
            <a:endParaRPr lang="nb-NO" sz="1800" b="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342900" indent="-342900" algn="just">
              <a:buFont typeface="Wingdings" pitchFamily="2" charset="2"/>
              <a:buChar char="§"/>
            </a:pPr>
            <a:endParaRPr lang="nb-NO" sz="1800" b="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0" y="130629"/>
            <a:ext cx="9144000" cy="9012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rgbClr val="33333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b-NO" sz="3200" dirty="0" smtClean="0">
                <a:solidFill>
                  <a:schemeClr val="tx1"/>
                </a:solidFill>
              </a:rPr>
              <a:t>Stabilt magasinmarked</a:t>
            </a:r>
          </a:p>
          <a:p>
            <a:pPr algn="ctr"/>
            <a:endParaRPr lang="nb-NO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33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CKSLIDES" val="4001"/>
  <p:tag name="DESIGN" val="GREYBOX"/>
  <p:tag name="PRESENTATION" val="SLICKSLIDES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BRANDHERITAG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DOCUMENTDATA"/>
  <p:tag name="DOCUMENTDATA" val="TITL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DOCUMENTDAT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DOCUMENTDAT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GREYBOX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LIN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BRANDHERITAG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DOCUMENTDATA"/>
  <p:tag name="DOCUMENTDATA" val="TITL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DOCUMENTDAT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DOCUMENTDAT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LIN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BRANDHERITAG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DOCUMENTDATA"/>
  <p:tag name="DOCUMENTDATA" val="TITL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DOCUMENTDAT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DOCUMENTDAT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BRANDHERITAG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DOCUMENTDATA"/>
  <p:tag name="DOCUMENTDATA" val="TITL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DOCUMENTDAT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DOCUMENTDATA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DA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GREYBO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DOCUMENTDATA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LIN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RSION" val="4001"/>
  <p:tag name="FOOTER" val="LOGO"/>
  <p:tag name="DESIGN" val="GREYBOX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DA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GREYBOX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LIN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RSION" val="4001"/>
  <p:tag name="FOOTER" val="LOGO"/>
  <p:tag name="DESIGN" val="GREYBOX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LIN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BRANDHERITAG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DOCUMENTDATA"/>
  <p:tag name="DOCUMENTDATA" val="TITL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DOCUMENTDAT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LIN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DOCUMENTDATA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DA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LIN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RSION" val="4001"/>
  <p:tag name="FOOTER" val="LOGO"/>
  <p:tag name="DESIGN" val="STANDARD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LIN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BRANDHERITAG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DOCUMENTDATA"/>
  <p:tag name="DOCUMENTDATA" val="TITL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DOCUMENTDAT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DOCUMENTDATA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LIN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BRANDHERITAG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BRANDHERITAG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DOCUMENTDATA"/>
  <p:tag name="DOCUMENTDATA" val="TITL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DOCUMENTDATA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DOCUMENTDATA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LIN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LOGO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DOCUMENTDATA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DOCUMENTDATA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DOCUMENTDATA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LIN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DOCUMENTDATA"/>
  <p:tag name="DOCUMENTDATA" val="TITL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LOGO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DOCUMENTDATA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DOCUMENTDATA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DOCUMENTDATA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LIN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DOCUMENTDATA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TITLE_HIGHTLIGHT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TITLE_HIGHTLIGHT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TITLE_HIGHTLIGHT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SOURCEBO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DOCUMENTDATA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SOURCEBOX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SOURCEBOX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SOURCEBOX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" val="CHAPTER"/>
  <p:tag name="CHAPTERCOLOR" val="3368703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BGIMAG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TITLE_HIGHTLIGHT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DOCUMENTDAT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LINE"/>
</p:tagLst>
</file>

<file path=ppt/theme/theme1.xml><?xml version="1.0" encoding="utf-8"?>
<a:theme xmlns:a="http://schemas.openxmlformats.org/drawingml/2006/main" name="Title">
  <a:themeElements>
    <a:clrScheme name="TNS Colours">
      <a:dk1>
        <a:sysClr val="windowText" lastClr="000000"/>
      </a:dk1>
      <a:lt1>
        <a:sysClr val="window" lastClr="FFFFFF"/>
      </a:lt1>
      <a:dk2>
        <a:srgbClr val="131C6B"/>
      </a:dk2>
      <a:lt2>
        <a:srgbClr val="3EB1CC"/>
      </a:lt2>
      <a:accent1>
        <a:srgbClr val="C50017"/>
      </a:accent1>
      <a:accent2>
        <a:srgbClr val="F7911E"/>
      </a:accent2>
      <a:accent3>
        <a:srgbClr val="EF5205"/>
      </a:accent3>
      <a:accent4>
        <a:srgbClr val="7A2280"/>
      </a:accent4>
      <a:accent5>
        <a:srgbClr val="4C1D52"/>
      </a:accent5>
      <a:accent6>
        <a:srgbClr val="4655A5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rgbClr val="33333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600" b="0" dirty="0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10.xml><?xml version="1.0" encoding="utf-8"?>
<a:theme xmlns:a="http://schemas.openxmlformats.org/drawingml/2006/main" name="1_Standard">
  <a:themeElements>
    <a:clrScheme name="TNS Colours">
      <a:dk1>
        <a:sysClr val="windowText" lastClr="000000"/>
      </a:dk1>
      <a:lt1>
        <a:sysClr val="window" lastClr="FFFFFF"/>
      </a:lt1>
      <a:dk2>
        <a:srgbClr val="131C6B"/>
      </a:dk2>
      <a:lt2>
        <a:srgbClr val="3EB1CC"/>
      </a:lt2>
      <a:accent1>
        <a:srgbClr val="C50017"/>
      </a:accent1>
      <a:accent2>
        <a:srgbClr val="F7911E"/>
      </a:accent2>
      <a:accent3>
        <a:srgbClr val="EF5205"/>
      </a:accent3>
      <a:accent4>
        <a:srgbClr val="7A2280"/>
      </a:accent4>
      <a:accent5>
        <a:srgbClr val="4C1D52"/>
      </a:accent5>
      <a:accent6>
        <a:srgbClr val="4655A5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2_Chapter">
  <a:themeElements>
    <a:clrScheme name="TNS Colours">
      <a:dk1>
        <a:sysClr val="windowText" lastClr="000000"/>
      </a:dk1>
      <a:lt1>
        <a:sysClr val="window" lastClr="FFFFFF"/>
      </a:lt1>
      <a:dk2>
        <a:srgbClr val="131C6B"/>
      </a:dk2>
      <a:lt2>
        <a:srgbClr val="3EB1CC"/>
      </a:lt2>
      <a:accent1>
        <a:srgbClr val="C50017"/>
      </a:accent1>
      <a:accent2>
        <a:srgbClr val="F7911E"/>
      </a:accent2>
      <a:accent3>
        <a:srgbClr val="EF5205"/>
      </a:accent3>
      <a:accent4>
        <a:srgbClr val="7A2280"/>
      </a:accent4>
      <a:accent5>
        <a:srgbClr val="4C1D52"/>
      </a:accent5>
      <a:accent6>
        <a:srgbClr val="4655A5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12.xml><?xml version="1.0" encoding="utf-8"?>
<a:theme xmlns:a="http://schemas.openxmlformats.org/drawingml/2006/main" name="3_Chapter">
  <a:themeElements>
    <a:clrScheme name="TNS Colours">
      <a:dk1>
        <a:sysClr val="windowText" lastClr="000000"/>
      </a:dk1>
      <a:lt1>
        <a:sysClr val="window" lastClr="FFFFFF"/>
      </a:lt1>
      <a:dk2>
        <a:srgbClr val="131C6B"/>
      </a:dk2>
      <a:lt2>
        <a:srgbClr val="3EB1CC"/>
      </a:lt2>
      <a:accent1>
        <a:srgbClr val="C50017"/>
      </a:accent1>
      <a:accent2>
        <a:srgbClr val="F7911E"/>
      </a:accent2>
      <a:accent3>
        <a:srgbClr val="EF5205"/>
      </a:accent3>
      <a:accent4>
        <a:srgbClr val="7A2280"/>
      </a:accent4>
      <a:accent5>
        <a:srgbClr val="4C1D52"/>
      </a:accent5>
      <a:accent6>
        <a:srgbClr val="4655A5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13.xml><?xml version="1.0" encoding="utf-8"?>
<a:theme xmlns:a="http://schemas.openxmlformats.org/drawingml/2006/main" name="2_Standard">
  <a:themeElements>
    <a:clrScheme name="TNS Colours">
      <a:dk1>
        <a:sysClr val="windowText" lastClr="000000"/>
      </a:dk1>
      <a:lt1>
        <a:sysClr val="window" lastClr="FFFFFF"/>
      </a:lt1>
      <a:dk2>
        <a:srgbClr val="131C6B"/>
      </a:dk2>
      <a:lt2>
        <a:srgbClr val="3EB1CC"/>
      </a:lt2>
      <a:accent1>
        <a:srgbClr val="C50017"/>
      </a:accent1>
      <a:accent2>
        <a:srgbClr val="F7911E"/>
      </a:accent2>
      <a:accent3>
        <a:srgbClr val="EF5205"/>
      </a:accent3>
      <a:accent4>
        <a:srgbClr val="7A2280"/>
      </a:accent4>
      <a:accent5>
        <a:srgbClr val="4C1D52"/>
      </a:accent5>
      <a:accent6>
        <a:srgbClr val="4655A5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4_Chapter">
  <a:themeElements>
    <a:clrScheme name="TNS Colours">
      <a:dk1>
        <a:sysClr val="windowText" lastClr="000000"/>
      </a:dk1>
      <a:lt1>
        <a:sysClr val="window" lastClr="FFFFFF"/>
      </a:lt1>
      <a:dk2>
        <a:srgbClr val="131C6B"/>
      </a:dk2>
      <a:lt2>
        <a:srgbClr val="3EB1CC"/>
      </a:lt2>
      <a:accent1>
        <a:srgbClr val="C50017"/>
      </a:accent1>
      <a:accent2>
        <a:srgbClr val="F7911E"/>
      </a:accent2>
      <a:accent3>
        <a:srgbClr val="EF5205"/>
      </a:accent3>
      <a:accent4>
        <a:srgbClr val="7A2280"/>
      </a:accent4>
      <a:accent5>
        <a:srgbClr val="4C1D52"/>
      </a:accent5>
      <a:accent6>
        <a:srgbClr val="4655A5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15.xml><?xml version="1.0" encoding="utf-8"?>
<a:theme xmlns:a="http://schemas.openxmlformats.org/drawingml/2006/main" name="1_Title">
  <a:themeElements>
    <a:clrScheme name="TNS Colours">
      <a:dk1>
        <a:sysClr val="windowText" lastClr="000000"/>
      </a:dk1>
      <a:lt1>
        <a:sysClr val="window" lastClr="FFFFFF"/>
      </a:lt1>
      <a:dk2>
        <a:srgbClr val="131C6B"/>
      </a:dk2>
      <a:lt2>
        <a:srgbClr val="3EB1CC"/>
      </a:lt2>
      <a:accent1>
        <a:srgbClr val="C50017"/>
      </a:accent1>
      <a:accent2>
        <a:srgbClr val="F7911E"/>
      </a:accent2>
      <a:accent3>
        <a:srgbClr val="EF5205"/>
      </a:accent3>
      <a:accent4>
        <a:srgbClr val="7A2280"/>
      </a:accent4>
      <a:accent5>
        <a:srgbClr val="4C1D52"/>
      </a:accent5>
      <a:accent6>
        <a:srgbClr val="4655A5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rgbClr val="33333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600" b="0" dirty="0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apter">
  <a:themeElements>
    <a:clrScheme name="TNS Colours">
      <a:dk1>
        <a:sysClr val="windowText" lastClr="000000"/>
      </a:dk1>
      <a:lt1>
        <a:sysClr val="window" lastClr="FFFFFF"/>
      </a:lt1>
      <a:dk2>
        <a:srgbClr val="131C6B"/>
      </a:dk2>
      <a:lt2>
        <a:srgbClr val="3EB1CC"/>
      </a:lt2>
      <a:accent1>
        <a:srgbClr val="C50017"/>
      </a:accent1>
      <a:accent2>
        <a:srgbClr val="F7911E"/>
      </a:accent2>
      <a:accent3>
        <a:srgbClr val="EF5205"/>
      </a:accent3>
      <a:accent4>
        <a:srgbClr val="7A2280"/>
      </a:accent4>
      <a:accent5>
        <a:srgbClr val="4C1D52"/>
      </a:accent5>
      <a:accent6>
        <a:srgbClr val="4655A5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Standard">
  <a:themeElements>
    <a:clrScheme name="TNS Colours">
      <a:dk1>
        <a:sysClr val="windowText" lastClr="000000"/>
      </a:dk1>
      <a:lt1>
        <a:sysClr val="window" lastClr="FFFFFF"/>
      </a:lt1>
      <a:dk2>
        <a:srgbClr val="131C6B"/>
      </a:dk2>
      <a:lt2>
        <a:srgbClr val="3EB1CC"/>
      </a:lt2>
      <a:accent1>
        <a:srgbClr val="C50017"/>
      </a:accent1>
      <a:accent2>
        <a:srgbClr val="F7911E"/>
      </a:accent2>
      <a:accent3>
        <a:srgbClr val="EF5205"/>
      </a:accent3>
      <a:accent4>
        <a:srgbClr val="7A2280"/>
      </a:accent4>
      <a:accent5>
        <a:srgbClr val="4C1D52"/>
      </a:accent5>
      <a:accent6>
        <a:srgbClr val="4655A5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tandard with Grey Box">
  <a:themeElements>
    <a:clrScheme name="TNS Colours">
      <a:dk1>
        <a:sysClr val="windowText" lastClr="000000"/>
      </a:dk1>
      <a:lt1>
        <a:sysClr val="window" lastClr="FFFFFF"/>
      </a:lt1>
      <a:dk2>
        <a:srgbClr val="131C6B"/>
      </a:dk2>
      <a:lt2>
        <a:srgbClr val="3EB1CC"/>
      </a:lt2>
      <a:accent1>
        <a:srgbClr val="C50017"/>
      </a:accent1>
      <a:accent2>
        <a:srgbClr val="F7911E"/>
      </a:accent2>
      <a:accent3>
        <a:srgbClr val="EF5205"/>
      </a:accent3>
      <a:accent4>
        <a:srgbClr val="7A2280"/>
      </a:accent4>
      <a:accent5>
        <a:srgbClr val="4C1D52"/>
      </a:accent5>
      <a:accent6>
        <a:srgbClr val="4655A5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Grid Layout">
  <a:themeElements>
    <a:clrScheme name="TNS Colours">
      <a:dk1>
        <a:sysClr val="windowText" lastClr="000000"/>
      </a:dk1>
      <a:lt1>
        <a:sysClr val="window" lastClr="FFFFFF"/>
      </a:lt1>
      <a:dk2>
        <a:srgbClr val="131C6B"/>
      </a:dk2>
      <a:lt2>
        <a:srgbClr val="3EB1CC"/>
      </a:lt2>
      <a:accent1>
        <a:srgbClr val="C50017"/>
      </a:accent1>
      <a:accent2>
        <a:srgbClr val="F7911E"/>
      </a:accent2>
      <a:accent3>
        <a:srgbClr val="EF5205"/>
      </a:accent3>
      <a:accent4>
        <a:srgbClr val="7A2280"/>
      </a:accent4>
      <a:accent5>
        <a:srgbClr val="4C1D52"/>
      </a:accent5>
      <a:accent6>
        <a:srgbClr val="4655A5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Blank">
  <a:themeElements>
    <a:clrScheme name="TNS Colours">
      <a:dk1>
        <a:sysClr val="windowText" lastClr="000000"/>
      </a:dk1>
      <a:lt1>
        <a:sysClr val="window" lastClr="FFFFFF"/>
      </a:lt1>
      <a:dk2>
        <a:srgbClr val="131C6B"/>
      </a:dk2>
      <a:lt2>
        <a:srgbClr val="3EB1CC"/>
      </a:lt2>
      <a:accent1>
        <a:srgbClr val="C50017"/>
      </a:accent1>
      <a:accent2>
        <a:srgbClr val="F7911E"/>
      </a:accent2>
      <a:accent3>
        <a:srgbClr val="EF5205"/>
      </a:accent3>
      <a:accent4>
        <a:srgbClr val="7A2280"/>
      </a:accent4>
      <a:accent5>
        <a:srgbClr val="4C1D52"/>
      </a:accent5>
      <a:accent6>
        <a:srgbClr val="4655A5"/>
      </a:accent6>
      <a:hlink>
        <a:srgbClr val="4F6128"/>
      </a:hlink>
      <a:folHlink>
        <a:srgbClr val="4F612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Standard with Grey Box">
  <a:themeElements>
    <a:clrScheme name="TNS Colours">
      <a:dk1>
        <a:sysClr val="windowText" lastClr="000000"/>
      </a:dk1>
      <a:lt1>
        <a:sysClr val="window" lastClr="FFFFFF"/>
      </a:lt1>
      <a:dk2>
        <a:srgbClr val="131C6B"/>
      </a:dk2>
      <a:lt2>
        <a:srgbClr val="3EB1CC"/>
      </a:lt2>
      <a:accent1>
        <a:srgbClr val="C50017"/>
      </a:accent1>
      <a:accent2>
        <a:srgbClr val="F7911E"/>
      </a:accent2>
      <a:accent3>
        <a:srgbClr val="EF5205"/>
      </a:accent3>
      <a:accent4>
        <a:srgbClr val="7A2280"/>
      </a:accent4>
      <a:accent5>
        <a:srgbClr val="4C1D52"/>
      </a:accent5>
      <a:accent6>
        <a:srgbClr val="4655A5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_Standard with Grey Box">
  <a:themeElements>
    <a:clrScheme name="TNS Colours">
      <a:dk1>
        <a:sysClr val="windowText" lastClr="000000"/>
      </a:dk1>
      <a:lt1>
        <a:sysClr val="window" lastClr="FFFFFF"/>
      </a:lt1>
      <a:dk2>
        <a:srgbClr val="131C6B"/>
      </a:dk2>
      <a:lt2>
        <a:srgbClr val="3EB1CC"/>
      </a:lt2>
      <a:accent1>
        <a:srgbClr val="C50017"/>
      </a:accent1>
      <a:accent2>
        <a:srgbClr val="F7911E"/>
      </a:accent2>
      <a:accent3>
        <a:srgbClr val="EF5205"/>
      </a:accent3>
      <a:accent4>
        <a:srgbClr val="7A2280"/>
      </a:accent4>
      <a:accent5>
        <a:srgbClr val="4C1D52"/>
      </a:accent5>
      <a:accent6>
        <a:srgbClr val="4655A5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_Chapter">
  <a:themeElements>
    <a:clrScheme name="TNS Colours">
      <a:dk1>
        <a:sysClr val="windowText" lastClr="000000"/>
      </a:dk1>
      <a:lt1>
        <a:sysClr val="window" lastClr="FFFFFF"/>
      </a:lt1>
      <a:dk2>
        <a:srgbClr val="131C6B"/>
      </a:dk2>
      <a:lt2>
        <a:srgbClr val="3EB1CC"/>
      </a:lt2>
      <a:accent1>
        <a:srgbClr val="C50017"/>
      </a:accent1>
      <a:accent2>
        <a:srgbClr val="F7911E"/>
      </a:accent2>
      <a:accent3>
        <a:srgbClr val="EF5205"/>
      </a:accent3>
      <a:accent4>
        <a:srgbClr val="7A2280"/>
      </a:accent4>
      <a:accent5>
        <a:srgbClr val="4C1D52"/>
      </a:accent5>
      <a:accent6>
        <a:srgbClr val="4655A5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Override1.xml><?xml version="1.0" encoding="utf-8"?>
<a:themeOverride xmlns:a="http://schemas.openxmlformats.org/drawingml/2006/main">
  <a:clrScheme name="TNS Colours">
    <a:dk1>
      <a:sysClr val="windowText" lastClr="000000"/>
    </a:dk1>
    <a:lt1>
      <a:sysClr val="window" lastClr="FFFFFF"/>
    </a:lt1>
    <a:dk2>
      <a:srgbClr val="131C6B"/>
    </a:dk2>
    <a:lt2>
      <a:srgbClr val="3EB1CC"/>
    </a:lt2>
    <a:accent1>
      <a:srgbClr val="C50017"/>
    </a:accent1>
    <a:accent2>
      <a:srgbClr val="F7911E"/>
    </a:accent2>
    <a:accent3>
      <a:srgbClr val="EF5205"/>
    </a:accent3>
    <a:accent4>
      <a:srgbClr val="7A2280"/>
    </a:accent4>
    <a:accent5>
      <a:srgbClr val="4C1D52"/>
    </a:accent5>
    <a:accent6>
      <a:srgbClr val="4655A5"/>
    </a:accent6>
    <a:hlink>
      <a:srgbClr val="4F6128"/>
    </a:hlink>
    <a:folHlink>
      <a:srgbClr val="4F6128"/>
    </a:folHlink>
  </a:clrScheme>
  <a:fontScheme name="TNS Master Fonts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TNS Colours">
    <a:dk1>
      <a:sysClr val="windowText" lastClr="000000"/>
    </a:dk1>
    <a:lt1>
      <a:sysClr val="window" lastClr="FFFFFF"/>
    </a:lt1>
    <a:dk2>
      <a:srgbClr val="131C6B"/>
    </a:dk2>
    <a:lt2>
      <a:srgbClr val="3EB1CC"/>
    </a:lt2>
    <a:accent1>
      <a:srgbClr val="C50017"/>
    </a:accent1>
    <a:accent2>
      <a:srgbClr val="F7911E"/>
    </a:accent2>
    <a:accent3>
      <a:srgbClr val="EF5205"/>
    </a:accent3>
    <a:accent4>
      <a:srgbClr val="7A2280"/>
    </a:accent4>
    <a:accent5>
      <a:srgbClr val="4C1D52"/>
    </a:accent5>
    <a:accent6>
      <a:srgbClr val="4655A5"/>
    </a:accent6>
    <a:hlink>
      <a:srgbClr val="4F6128"/>
    </a:hlink>
    <a:folHlink>
      <a:srgbClr val="4F6128"/>
    </a:folHlink>
  </a:clrScheme>
  <a:fontScheme name="TNS Master Fonts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TNS Master Colours">
    <a:dk1>
      <a:sysClr val="windowText" lastClr="000000"/>
    </a:dk1>
    <a:lt1>
      <a:sysClr val="window" lastClr="FFFFFF"/>
    </a:lt1>
    <a:dk2>
      <a:srgbClr val="3B0541"/>
    </a:dk2>
    <a:lt2>
      <a:srgbClr val="7A2280"/>
    </a:lt2>
    <a:accent1>
      <a:srgbClr val="F7911E"/>
    </a:accent1>
    <a:accent2>
      <a:srgbClr val="EF5205"/>
    </a:accent2>
    <a:accent3>
      <a:srgbClr val="C50017"/>
    </a:accent3>
    <a:accent4>
      <a:srgbClr val="3EB1CC"/>
    </a:accent4>
    <a:accent5>
      <a:srgbClr val="4655A5"/>
    </a:accent5>
    <a:accent6>
      <a:srgbClr val="131C6B"/>
    </a:accent6>
    <a:hlink>
      <a:srgbClr val="4F6128"/>
    </a:hlink>
    <a:folHlink>
      <a:srgbClr val="4F6128"/>
    </a:folHlink>
  </a:clrScheme>
  <a:fontScheme name="TNS Master Fonts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TNS Master Colours">
    <a:dk1>
      <a:sysClr val="windowText" lastClr="000000"/>
    </a:dk1>
    <a:lt1>
      <a:sysClr val="window" lastClr="FFFFFF"/>
    </a:lt1>
    <a:dk2>
      <a:srgbClr val="3B0541"/>
    </a:dk2>
    <a:lt2>
      <a:srgbClr val="7A2280"/>
    </a:lt2>
    <a:accent1>
      <a:srgbClr val="F7911E"/>
    </a:accent1>
    <a:accent2>
      <a:srgbClr val="EF5205"/>
    </a:accent2>
    <a:accent3>
      <a:srgbClr val="C50017"/>
    </a:accent3>
    <a:accent4>
      <a:srgbClr val="3EB1CC"/>
    </a:accent4>
    <a:accent5>
      <a:srgbClr val="4655A5"/>
    </a:accent5>
    <a:accent6>
      <a:srgbClr val="131C6B"/>
    </a:accent6>
    <a:hlink>
      <a:srgbClr val="4F6128"/>
    </a:hlink>
    <a:folHlink>
      <a:srgbClr val="4F6128"/>
    </a:folHlink>
  </a:clrScheme>
  <a:fontScheme name="TNS Master Fonts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HO_DocumentStatus xmlns="1fcd92dd-7d74-4918-8c11-98baf3d8368d">Under behandling</NHO_DocumentStatus>
    <c33924c3673147c88830f2707c1978bc xmlns="1fcd92dd-7d74-4918-8c11-98baf3d8368d">
      <Terms xmlns="http://schemas.microsoft.com/office/infopath/2007/PartnerControls"/>
    </c33924c3673147c88830f2707c1978bc>
    <TaxKeywordTaxHTField xmlns="1fcd92dd-7d74-4918-8c11-98baf3d8368d">
      <Terms xmlns="http://schemas.microsoft.com/office/infopath/2007/PartnerControls"/>
    </TaxKeywordTaxHTField>
    <ARENA_DocumentReference xmlns="1fcd92dd-7d74-4918-8c11-98baf3d8368d" xsi:nil="true"/>
    <ARENA_DocumentRecipient xmlns="1fcd92dd-7d74-4918-8c11-98baf3d8368d" xsi:nil="true"/>
    <NHO_DocumentDate xmlns="1fcd92dd-7d74-4918-8c11-98baf3d8368d" xsi:nil="true"/>
    <NHO_DocumentArchiveDate xmlns="1fcd92dd-7d74-4918-8c11-98baf3d8368d" xsi:nil="true"/>
    <TaxCatchAll xmlns="1fcd92dd-7d74-4918-8c11-98baf3d8368d"/>
    <ARENA_DocumentSender xmlns="1fcd92dd-7d74-4918-8c11-98baf3d8368d" xsi:nil="true"/>
    <p8a47c7619634ae9930087b62d76e394 xmlns="1fcd92dd-7d74-4918-8c11-98baf3d8368d">
      <Terms xmlns="http://schemas.microsoft.com/office/infopath/2007/PartnerControls"/>
    </p8a47c7619634ae9930087b62d76e394>
    <NHO_DocumentProperty xmlns="1fcd92dd-7d74-4918-8c11-98baf3d8368d">Internt</NHO_DocumentProperty>
    <crms_nhonr xmlns="1fcd92dd-7d74-4918-8c11-98baf3d8368d" xsi:nil="true"/>
    <_dlc_DocId xmlns="1fcd92dd-7d74-4918-8c11-98baf3d8368d">ARENA-502-10152</_dlc_DocId>
    <_dlc_DocIdUrl xmlns="1fcd92dd-7d74-4918-8c11-98baf3d8368d">
      <Url>https://arenarom.nho.no/rom/mbl/_layouts/DocIdRedir.aspx?ID=ARENA-502-10152</Url>
      <Description>ARENA-502-10152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 - ARENA-rom" ma:contentTypeID="0x0101002703D2AF657F4CC69F3B5766777647D700D06115F784074B5E809F7B2D63EA2F2B007CC8D3DE76A54263AD44A5AABF561F5E0004073F728D669B4985D6CED3F1AA0760" ma:contentTypeVersion="56" ma:contentTypeDescription="Opprett et nytt dokument." ma:contentTypeScope="" ma:versionID="8ac7486ac9f89cf8d668696e3241d611">
  <xsd:schema xmlns:xsd="http://www.w3.org/2001/XMLSchema" xmlns:xs="http://www.w3.org/2001/XMLSchema" xmlns:p="http://schemas.microsoft.com/office/2006/metadata/properties" xmlns:ns2="1fcd92dd-7d74-4918-8c11-98baf3d8368d" targetNamespace="http://schemas.microsoft.com/office/2006/metadata/properties" ma:root="true" ma:fieldsID="3bfc34fb0de8b868c3bdf80422899dcc" ns2:_="">
    <xsd:import namespace="1fcd92dd-7d74-4918-8c11-98baf3d8368d"/>
    <xsd:element name="properties">
      <xsd:complexType>
        <xsd:sequence>
          <xsd:element name="documentManagement">
            <xsd:complexType>
              <xsd:all>
                <xsd:element ref="ns2:NHO_DocumentStatus"/>
                <xsd:element ref="ns2:NHO_DocumentProperty"/>
                <xsd:element ref="ns2:NHO_DocumentDate" minOccurs="0"/>
                <xsd:element ref="ns2:NHO_DocumentArchiveDate" minOccurs="0"/>
                <xsd:element ref="ns2:ARENA_DocumentReference" minOccurs="0"/>
                <xsd:element ref="ns2:ARENA_DocumentRecipient" minOccurs="0"/>
                <xsd:element ref="ns2:ARENA_DocumentSender" minOccurs="0"/>
                <xsd:element ref="ns2:_dlc_DocIdUrl" minOccurs="0"/>
                <xsd:element ref="ns2:_dlc_DocIdPersistId" minOccurs="0"/>
                <xsd:element ref="ns2:TaxCatchAll" minOccurs="0"/>
                <xsd:element ref="ns2:TaxCatchAllLabel" minOccurs="0"/>
                <xsd:element ref="ns2:c33924c3673147c88830f2707c1978bc" minOccurs="0"/>
                <xsd:element ref="ns2:p8a47c7619634ae9930087b62d76e394" minOccurs="0"/>
                <xsd:element ref="ns2:_dlc_DocId" minOccurs="0"/>
                <xsd:element ref="ns2:TaxKeywordTaxHTField" minOccurs="0"/>
                <xsd:element ref="ns2:crms_nhon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cd92dd-7d74-4918-8c11-98baf3d8368d" elementFormDefault="qualified">
    <xsd:import namespace="http://schemas.microsoft.com/office/2006/documentManagement/types"/>
    <xsd:import namespace="http://schemas.microsoft.com/office/infopath/2007/PartnerControls"/>
    <xsd:element name="NHO_DocumentStatus" ma:index="2" ma:displayName="Status" ma:default="Under behandling" ma:description="Status" ma:format="Dropdown" ma:internalName="NHO_DocumentStatus">
      <xsd:simpleType>
        <xsd:restriction base="dms:Choice">
          <xsd:enumeration value="Under behandling"/>
          <xsd:enumeration value="Til fordeling"/>
          <xsd:enumeration value="Arkivert"/>
        </xsd:restriction>
      </xsd:simpleType>
    </xsd:element>
    <xsd:element name="NHO_DocumentProperty" ma:index="3" ma:displayName="Inn/ut/internt" ma:default="Internt" ma:description="Inn/ut/internt" ma:format="Dropdown" ma:internalName="NHO_DocumentProperty">
      <xsd:simpleType>
        <xsd:restriction base="dms:Choice">
          <xsd:enumeration value="Internt"/>
          <xsd:enumeration value="Ut"/>
          <xsd:enumeration value="Inn"/>
        </xsd:restriction>
      </xsd:simpleType>
    </xsd:element>
    <xsd:element name="NHO_DocumentDate" ma:index="4" nillable="true" ma:displayName="Dokumentdato" ma:description="Dokumentdato" ma:format="DateOnly" ma:internalName="NHO_DocumentDate" ma:readOnly="false">
      <xsd:simpleType>
        <xsd:restriction base="dms:DateTime"/>
      </xsd:simpleType>
    </xsd:element>
    <xsd:element name="NHO_DocumentArchiveDate" ma:index="5" nillable="true" ma:displayName="Arkivdato" ma:format="DateTime" ma:hidden="true" ma:internalName="NHO_DocumentArchiveDate">
      <xsd:simpleType>
        <xsd:restriction base="dms:DateTime"/>
      </xsd:simpleType>
    </xsd:element>
    <xsd:element name="ARENA_DocumentReference" ma:index="9" nillable="true" ma:displayName="Deres referanse" ma:description="Deres referanse" ma:internalName="ARENA_DocumentReference">
      <xsd:simpleType>
        <xsd:restriction base="dms:Text"/>
      </xsd:simpleType>
    </xsd:element>
    <xsd:element name="ARENA_DocumentRecipient" ma:index="10" nillable="true" ma:displayName="Mottaker" ma:description="Mottaker" ma:internalName="ARENA_DocumentRecipient">
      <xsd:simpleType>
        <xsd:restriction base="dms:Text"/>
      </xsd:simpleType>
    </xsd:element>
    <xsd:element name="ARENA_DocumentSender" ma:index="11" nillable="true" ma:displayName="Avsender" ma:description="Avsender" ma:internalName="ARENA_DocumentSender">
      <xsd:simpleType>
        <xsd:restriction base="dms:Text"/>
      </xsd:simpleType>
    </xsd:element>
    <xsd:element name="_dlc_DocIdUrl" ma:index="12" nillable="true" ma:displayName="Dokument-ID" ma:description="Fast kobling til dokumente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3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14" nillable="true" ma:displayName="Taxonomy Catch All Column" ma:hidden="true" ma:list="{aa4cd1ed-27a5-4a02-b49a-9ce2141a4d7e}" ma:internalName="TaxCatchAll" ma:showField="CatchAllData" ma:web="5a85ae50-92f0-4505-b4e0-b347f9975d6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5" nillable="true" ma:displayName="Taxonomy Catch All Column1" ma:hidden="true" ma:list="{aa4cd1ed-27a5-4a02-b49a-9ce2141a4d7e}" ma:internalName="TaxCatchAllLabel" ma:readOnly="true" ma:showField="CatchAllDataLabel" ma:web="5a85ae50-92f0-4505-b4e0-b347f9975d6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33924c3673147c88830f2707c1978bc" ma:index="17" nillable="true" ma:taxonomy="true" ma:internalName="c33924c3673147c88830f2707c1978bc" ma:taxonomyFieldName="NhoMmdCaseWorker" ma:displayName="Saksbehandler" ma:default="" ma:fieldId="{c33924c3-6731-47c8-8830-f2707c1978bc}" ma:sspId="23ae1762-dfb7-4954-b585-25db1d1094a4" ma:termSetId="bbd35930-3809-4f28-8ebd-605c947425f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8a47c7619634ae9930087b62d76e394" ma:index="19" nillable="true" ma:taxonomy="true" ma:internalName="p8a47c7619634ae9930087b62d76e394" ma:taxonomyFieldName="NHO_OrganisationUnit" ma:displayName="Organisasjonsenhet" ma:fieldId="{98a47c76-1963-4ae9-9300-87b62d76e394}" ma:sspId="23ae1762-dfb7-4954-b585-25db1d1094a4" ma:termSetId="110110fd-e430-4d4e-8550-74127a1a531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_dlc_DocId" ma:index="22" nillable="true" ma:displayName="Dokument-ID-verdi" ma:description="Verdien for dokument-IDen som er tilordnet elementet." ma:internalName="_dlc_DocId" ma:readOnly="true">
      <xsd:simpleType>
        <xsd:restriction base="dms:Text"/>
      </xsd:simpleType>
    </xsd:element>
    <xsd:element name="TaxKeywordTaxHTField" ma:index="24" nillable="true" ma:taxonomy="true" ma:internalName="TaxKeywordTaxHTField" ma:taxonomyFieldName="TaxKeyword" ma:displayName="Organisasjonsnøkkelord" ma:fieldId="{23f27201-bee3-471e-b2e7-b64fd8b7ca38}" ma:taxonomyMulti="true" ma:sspId="23ae1762-dfb7-4954-b585-25db1d1094a4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crms_nhonr" ma:index="26" nillable="true" ma:displayName="NHO NR" ma:internalName="crms_nhonr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8" ma:displayName="Innholdstype"/>
        <xsd:element ref="dc:title" minOccurs="0" maxOccurs="1" ma:index="1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haredContentType xmlns="Microsoft.SharePoint.Taxonomy.ContentTypeSync" SourceId="cbd9e53e-6585-4f50-95a9-cc115a295e47" ContentTypeId="0x0101002703D2AF657F4CC69F3B5766777647D700D06115F784074B5E809F7B2D63EA2F2B007CC8D3DE76A54263AD44A5AABF561F5E" PreviousValue="true"/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A2C48FF-9985-4F69-8D1B-950B32DC95AB}"/>
</file>

<file path=customXml/itemProps2.xml><?xml version="1.0" encoding="utf-8"?>
<ds:datastoreItem xmlns:ds="http://schemas.openxmlformats.org/officeDocument/2006/customXml" ds:itemID="{7677983F-021A-452E-9EAD-40929AFBFA69}"/>
</file>

<file path=customXml/itemProps3.xml><?xml version="1.0" encoding="utf-8"?>
<ds:datastoreItem xmlns:ds="http://schemas.openxmlformats.org/officeDocument/2006/customXml" ds:itemID="{0421E575-D907-4A42-81D8-CD5FF87B261B}"/>
</file>

<file path=customXml/itemProps4.xml><?xml version="1.0" encoding="utf-8"?>
<ds:datastoreItem xmlns:ds="http://schemas.openxmlformats.org/officeDocument/2006/customXml" ds:itemID="{CF351282-7F86-47DE-AC1A-C92CDDE4E166}"/>
</file>

<file path=customXml/itemProps5.xml><?xml version="1.0" encoding="utf-8"?>
<ds:datastoreItem xmlns:ds="http://schemas.openxmlformats.org/officeDocument/2006/customXml" ds:itemID="{D139E917-5919-4C8B-93F4-394F8881218D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9536</TotalTime>
  <Words>1024</Words>
  <Application>Microsoft Office PowerPoint</Application>
  <PresentationFormat>Skjermfremvisning (4:3)</PresentationFormat>
  <Paragraphs>183</Paragraphs>
  <Slides>27</Slides>
  <Notes>5</Notes>
  <HiddenSlides>0</HiddenSlides>
  <MMClips>0</MMClips>
  <ScaleCrop>false</ScaleCrop>
  <HeadingPairs>
    <vt:vector size="8" baseType="variant">
      <vt:variant>
        <vt:lpstr>Brukte skrifter</vt:lpstr>
      </vt:variant>
      <vt:variant>
        <vt:i4>4</vt:i4>
      </vt:variant>
      <vt:variant>
        <vt:lpstr>Tema</vt:lpstr>
      </vt:variant>
      <vt:variant>
        <vt:i4>15</vt:i4>
      </vt:variant>
      <vt:variant>
        <vt:lpstr>Innebygde OLE-servere</vt:lpstr>
      </vt:variant>
      <vt:variant>
        <vt:i4>2</vt:i4>
      </vt:variant>
      <vt:variant>
        <vt:lpstr>Lysbildetitler</vt:lpstr>
      </vt:variant>
      <vt:variant>
        <vt:i4>27</vt:i4>
      </vt:variant>
    </vt:vector>
  </HeadingPairs>
  <TitlesOfParts>
    <vt:vector size="48" baseType="lpstr">
      <vt:lpstr>Arial</vt:lpstr>
      <vt:lpstr>Calibri</vt:lpstr>
      <vt:lpstr>Verdana</vt:lpstr>
      <vt:lpstr>Wingdings</vt:lpstr>
      <vt:lpstr>Title</vt:lpstr>
      <vt:lpstr>Chapter</vt:lpstr>
      <vt:lpstr>Standard</vt:lpstr>
      <vt:lpstr>Standard with Grey Box</vt:lpstr>
      <vt:lpstr>Grid Layout</vt:lpstr>
      <vt:lpstr>Blank</vt:lpstr>
      <vt:lpstr>1_Standard with Grey Box</vt:lpstr>
      <vt:lpstr>2_Standard with Grey Box</vt:lpstr>
      <vt:lpstr>1_Chapter</vt:lpstr>
      <vt:lpstr>1_Standard</vt:lpstr>
      <vt:lpstr>2_Chapter</vt:lpstr>
      <vt:lpstr>3_Chapter</vt:lpstr>
      <vt:lpstr>2_Standard</vt:lpstr>
      <vt:lpstr>4_Chapter</vt:lpstr>
      <vt:lpstr>1_Title</vt:lpstr>
      <vt:lpstr>Diagram</vt:lpstr>
      <vt:lpstr>Microsoft Graph-diagram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Sidevisninger på mobilportaler  øker med 28% </vt:lpstr>
      <vt:lpstr>Daglig sidevisninger på mobilportaler</vt:lpstr>
      <vt:lpstr>Daglig sidevisninger på  desktop/nettbrett er stabil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Interbuss Q2 2012</dc:title>
  <dc:creator>Andrew Arnott</dc:creator>
  <cp:lastModifiedBy>Trine Ohrberg-Rolfsrud</cp:lastModifiedBy>
  <cp:revision>892</cp:revision>
  <cp:lastPrinted>2015-02-25T16:30:18Z</cp:lastPrinted>
  <dcterms:created xsi:type="dcterms:W3CDTF">2012-01-19T22:49:17Z</dcterms:created>
  <dcterms:modified xsi:type="dcterms:W3CDTF">2015-03-02T15:54:36Z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0x0101002703D2AF657F4CC69F3B5766777647D700D06115F784074B5E809F7B2D63EA2F2B007CC8D3DE76A54263AD44A5AABF561F5E0004073F728D669B4985D6CED3F1AA0760</vt:lpwstr>
  </property>
  <property fmtid="{D5CDD505-2E9C-101B-9397-08002B2CF9AE}" pid="3" name="TaxKeyword">
    <vt:lpwstr/>
  </property>
  <property fmtid="{D5CDD505-2E9C-101B-9397-08002B2CF9AE}" pid="4" name="NHO_OrganisationUnit">
    <vt:lpwstr>1650;#MBL|63639b96-827a-4c23-ad8e-274fa6706f85</vt:lpwstr>
  </property>
  <property fmtid="{D5CDD505-2E9C-101B-9397-08002B2CF9AE}" pid="5" name="_dlc_DocIdItemGuid">
    <vt:lpwstr>e779c919-5ba3-4447-b356-d55049691c11</vt:lpwstr>
  </property>
  <property fmtid="{D5CDD505-2E9C-101B-9397-08002B2CF9AE}" pid="6" name="NhoMmdCaseWorker">
    <vt:lpwstr>3124;#Trine Ohrberg-Rolfsrud|dfcb5377-0ec4-4814-8b0f-adf05cb3baf9</vt:lpwstr>
  </property>
</Properties>
</file>